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63" r:id="rId5"/>
    <p:sldId id="259" r:id="rId6"/>
    <p:sldId id="264" r:id="rId7"/>
    <p:sldId id="261" r:id="rId8"/>
    <p:sldId id="260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76" r:id="rId21"/>
    <p:sldId id="277" r:id="rId22"/>
    <p:sldId id="29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5" r:id="rId32"/>
    <p:sldId id="287" r:id="rId33"/>
    <p:sldId id="292" r:id="rId34"/>
    <p:sldId id="291" r:id="rId35"/>
    <p:sldId id="290" r:id="rId36"/>
    <p:sldId id="289" r:id="rId37"/>
    <p:sldId id="288" r:id="rId38"/>
    <p:sldId id="293" r:id="rId39"/>
    <p:sldId id="314" r:id="rId40"/>
    <p:sldId id="315" r:id="rId41"/>
    <p:sldId id="296" r:id="rId42"/>
    <p:sldId id="295" r:id="rId43"/>
    <p:sldId id="294" r:id="rId44"/>
    <p:sldId id="301" r:id="rId45"/>
    <p:sldId id="302" r:id="rId46"/>
    <p:sldId id="298" r:id="rId47"/>
    <p:sldId id="299" r:id="rId48"/>
    <p:sldId id="300" r:id="rId49"/>
    <p:sldId id="262" r:id="rId50"/>
    <p:sldId id="316" r:id="rId51"/>
    <p:sldId id="308" r:id="rId52"/>
    <p:sldId id="309" r:id="rId53"/>
    <p:sldId id="303" r:id="rId54"/>
    <p:sldId id="307" r:id="rId55"/>
    <p:sldId id="318" r:id="rId56"/>
    <p:sldId id="319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660066"/>
    <a:srgbClr val="CC66FF"/>
    <a:srgbClr val="3333CC"/>
    <a:srgbClr val="0000FF"/>
    <a:srgbClr val="0033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964" autoAdjust="0"/>
  </p:normalViewPr>
  <p:slideViewPr>
    <p:cSldViewPr>
      <p:cViewPr>
        <p:scale>
          <a:sx n="74" d="100"/>
          <a:sy n="74" d="100"/>
        </p:scale>
        <p:origin x="-126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Вища освіта</c:v>
                </c:pt>
                <c:pt idx="2">
                  <c:v>Середня освіта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Вища освіта</c:v>
                </c:pt>
                <c:pt idx="2">
                  <c:v>Середня освіта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9629440"/>
        <c:axId val="69630976"/>
        <c:axId val="0"/>
      </c:bar3DChart>
      <c:catAx>
        <c:axId val="69629440"/>
        <c:scaling>
          <c:orientation val="minMax"/>
        </c:scaling>
        <c:delete val="0"/>
        <c:axPos val="b"/>
        <c:majorTickMark val="out"/>
        <c:minorTickMark val="none"/>
        <c:tickLblPos val="nextTo"/>
        <c:crossAx val="69630976"/>
        <c:crosses val="autoZero"/>
        <c:auto val="1"/>
        <c:lblAlgn val="ctr"/>
        <c:lblOffset val="100"/>
        <c:noMultiLvlLbl val="0"/>
      </c:catAx>
      <c:valAx>
        <c:axId val="69630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9629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до 30 років</c:v>
                </c:pt>
                <c:pt idx="1">
                  <c:v>від 30 до 40 років</c:v>
                </c:pt>
                <c:pt idx="2">
                  <c:v>від 40 до 50 років</c:v>
                </c:pt>
                <c:pt idx="3">
                  <c:v>понад 50 років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1</c:v>
                </c:pt>
                <c:pt idx="3">
                  <c:v>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518518518518552E-2"/>
                  <c:y val="-3.9284457252522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802469135802503E-2"/>
                  <c:y val="-4.48965225743119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061728395061731E-2"/>
                  <c:y val="-3.9284457252522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45679012345704E-2"/>
                  <c:y val="-4.2090489913417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1">
                  <c:v>І </c:v>
                </c:pt>
                <c:pt idx="2">
                  <c:v>ІІ</c:v>
                </c:pt>
                <c:pt idx="3">
                  <c:v>Спеціаліст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1">
                  <c:v>3</c:v>
                </c:pt>
                <c:pt idx="2">
                  <c:v>2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541120"/>
        <c:axId val="36737792"/>
        <c:axId val="0"/>
      </c:bar3DChart>
      <c:catAx>
        <c:axId val="33541120"/>
        <c:scaling>
          <c:orientation val="minMax"/>
        </c:scaling>
        <c:delete val="0"/>
        <c:axPos val="b"/>
        <c:majorTickMark val="out"/>
        <c:minorTickMark val="none"/>
        <c:tickLblPos val="nextTo"/>
        <c:crossAx val="36737792"/>
        <c:crosses val="autoZero"/>
        <c:auto val="1"/>
        <c:lblAlgn val="ctr"/>
        <c:lblOffset val="100"/>
        <c:noMultiLvlLbl val="0"/>
      </c:catAx>
      <c:valAx>
        <c:axId val="367377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3541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Початковий рівень</c:v>
                </c:pt>
                <c:pt idx="1">
                  <c:v>Середній рівень</c:v>
                </c:pt>
                <c:pt idx="2">
                  <c:v>Достатній рівень</c:v>
                </c:pt>
                <c:pt idx="3">
                  <c:v>Високий рівень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1">
                  <c:v>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Початковий рівень</c:v>
                </c:pt>
                <c:pt idx="1">
                  <c:v>Середній рівень</c:v>
                </c:pt>
                <c:pt idx="2">
                  <c:v>Достатній рівень</c:v>
                </c:pt>
                <c:pt idx="3">
                  <c:v>Високий рівень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2">
                  <c:v>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Початковий рівень</c:v>
                </c:pt>
                <c:pt idx="1">
                  <c:v>Середній рівень</c:v>
                </c:pt>
                <c:pt idx="2">
                  <c:v>Достатній рівень</c:v>
                </c:pt>
                <c:pt idx="3">
                  <c:v>Високий рівень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8943232"/>
        <c:axId val="88945024"/>
        <c:axId val="0"/>
      </c:bar3DChart>
      <c:catAx>
        <c:axId val="88943232"/>
        <c:scaling>
          <c:orientation val="minMax"/>
        </c:scaling>
        <c:delete val="0"/>
        <c:axPos val="b"/>
        <c:majorTickMark val="out"/>
        <c:minorTickMark val="none"/>
        <c:tickLblPos val="nextTo"/>
        <c:crossAx val="88945024"/>
        <c:crosses val="autoZero"/>
        <c:auto val="1"/>
        <c:lblAlgn val="ctr"/>
        <c:lblOffset val="100"/>
        <c:noMultiLvlLbl val="0"/>
      </c:catAx>
      <c:valAx>
        <c:axId val="88945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89432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Середній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Українська мова</c:v>
                </c:pt>
                <c:pt idx="2">
                  <c:v>Математика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Достатній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Українська мова</c:v>
                </c:pt>
                <c:pt idx="2">
                  <c:v>Математика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Високий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Українська мова</c:v>
                </c:pt>
                <c:pt idx="2">
                  <c:v>Математика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663168"/>
        <c:axId val="90669056"/>
      </c:barChart>
      <c:catAx>
        <c:axId val="90663168"/>
        <c:scaling>
          <c:orientation val="minMax"/>
        </c:scaling>
        <c:delete val="0"/>
        <c:axPos val="b"/>
        <c:majorTickMark val="out"/>
        <c:minorTickMark val="none"/>
        <c:tickLblPos val="nextTo"/>
        <c:crossAx val="90669056"/>
        <c:crosses val="autoZero"/>
        <c:auto val="1"/>
        <c:lblAlgn val="ctr"/>
        <c:lblOffset val="100"/>
        <c:noMultiLvlLbl val="0"/>
      </c:catAx>
      <c:valAx>
        <c:axId val="90669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6631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22437508816214E-2"/>
          <c:y val="6.9237039469172562E-2"/>
          <c:w val="0.70002133977625758"/>
          <c:h val="0.5474360519605744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Середній 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українська мова</c:v>
                </c:pt>
                <c:pt idx="1">
                  <c:v>Математика</c:v>
                </c:pt>
                <c:pt idx="2">
                  <c:v> Історія України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1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Достатній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українська мова</c:v>
                </c:pt>
                <c:pt idx="1">
                  <c:v>Математика</c:v>
                </c:pt>
                <c:pt idx="2">
                  <c:v> Історія України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Високий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українська мова</c:v>
                </c:pt>
                <c:pt idx="1">
                  <c:v>Математика</c:v>
                </c:pt>
                <c:pt idx="2">
                  <c:v> Історія України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71137536"/>
        <c:axId val="71163904"/>
        <c:axId val="90667200"/>
      </c:bar3DChart>
      <c:catAx>
        <c:axId val="71137536"/>
        <c:scaling>
          <c:orientation val="minMax"/>
        </c:scaling>
        <c:delete val="0"/>
        <c:axPos val="b"/>
        <c:majorTickMark val="out"/>
        <c:minorTickMark val="none"/>
        <c:tickLblPos val="nextTo"/>
        <c:crossAx val="71163904"/>
        <c:crosses val="autoZero"/>
        <c:auto val="1"/>
        <c:lblAlgn val="ctr"/>
        <c:lblOffset val="100"/>
        <c:noMultiLvlLbl val="0"/>
      </c:catAx>
      <c:valAx>
        <c:axId val="71163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1137536"/>
        <c:crosses val="autoZero"/>
        <c:crossBetween val="between"/>
      </c:valAx>
      <c:serAx>
        <c:axId val="90667200"/>
        <c:scaling>
          <c:orientation val="minMax"/>
        </c:scaling>
        <c:delete val="1"/>
        <c:axPos val="b"/>
        <c:majorTickMark val="out"/>
        <c:minorTickMark val="none"/>
        <c:tickLblPos val="none"/>
        <c:crossAx val="71163904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211299954065242E-2"/>
          <c:y val="0.19584340341347156"/>
          <c:w val="0.6351539176573997"/>
          <c:h val="0.76786794150590909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180-200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6"/>
                <c:pt idx="0">
                  <c:v>Українська мова</c:v>
                </c:pt>
                <c:pt idx="1">
                  <c:v>Математика</c:v>
                </c:pt>
                <c:pt idx="2">
                  <c:v>Біологія</c:v>
                </c:pt>
                <c:pt idx="3">
                  <c:v>Історія</c:v>
                </c:pt>
                <c:pt idx="4">
                  <c:v>Хімія</c:v>
                </c:pt>
                <c:pt idx="5">
                  <c:v>Географія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6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160-180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6"/>
                <c:pt idx="0">
                  <c:v>Українська мова</c:v>
                </c:pt>
                <c:pt idx="1">
                  <c:v>Математика</c:v>
                </c:pt>
                <c:pt idx="2">
                  <c:v>Біологія</c:v>
                </c:pt>
                <c:pt idx="3">
                  <c:v>Історія</c:v>
                </c:pt>
                <c:pt idx="4">
                  <c:v>Хімія</c:v>
                </c:pt>
                <c:pt idx="5">
                  <c:v>Географія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140-160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6"/>
                <c:pt idx="0">
                  <c:v>Українська мова</c:v>
                </c:pt>
                <c:pt idx="1">
                  <c:v>Математика</c:v>
                </c:pt>
                <c:pt idx="2">
                  <c:v>Біологія</c:v>
                </c:pt>
                <c:pt idx="3">
                  <c:v>Історія</c:v>
                </c:pt>
                <c:pt idx="4">
                  <c:v>Хімія</c:v>
                </c:pt>
                <c:pt idx="5">
                  <c:v>Географія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2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120-140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6"/>
                <c:pt idx="0">
                  <c:v>Українська мова</c:v>
                </c:pt>
                <c:pt idx="1">
                  <c:v>Математика</c:v>
                </c:pt>
                <c:pt idx="2">
                  <c:v>Біологія</c:v>
                </c:pt>
                <c:pt idx="3">
                  <c:v>Історія</c:v>
                </c:pt>
                <c:pt idx="4">
                  <c:v>Хімія</c:v>
                </c:pt>
                <c:pt idx="5">
                  <c:v>Географія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0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100-120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6"/>
                <c:pt idx="0">
                  <c:v>Українська мова</c:v>
                </c:pt>
                <c:pt idx="1">
                  <c:v>Математика</c:v>
                </c:pt>
                <c:pt idx="2">
                  <c:v>Біологія</c:v>
                </c:pt>
                <c:pt idx="3">
                  <c:v>Історія</c:v>
                </c:pt>
                <c:pt idx="4">
                  <c:v>Хімія</c:v>
                </c:pt>
                <c:pt idx="5">
                  <c:v>Географія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  <c:pt idx="2">
                  <c:v>1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не подолали поріг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6"/>
                <c:pt idx="0">
                  <c:v>Українська мова</c:v>
                </c:pt>
                <c:pt idx="1">
                  <c:v>Математика</c:v>
                </c:pt>
                <c:pt idx="2">
                  <c:v>Біологія</c:v>
                </c:pt>
                <c:pt idx="3">
                  <c:v>Історія</c:v>
                </c:pt>
                <c:pt idx="4">
                  <c:v>Хімія</c:v>
                </c:pt>
                <c:pt idx="5">
                  <c:v>Географія</c:v>
                </c:pt>
              </c:strCache>
            </c:strRef>
          </c:cat>
          <c:val>
            <c:numRef>
              <c:f>Лист1!$G$2:$G$8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1317376"/>
        <c:axId val="71318912"/>
        <c:axId val="0"/>
      </c:bar3DChart>
      <c:catAx>
        <c:axId val="71317376"/>
        <c:scaling>
          <c:orientation val="minMax"/>
        </c:scaling>
        <c:delete val="0"/>
        <c:axPos val="b"/>
        <c:majorTickMark val="out"/>
        <c:minorTickMark val="none"/>
        <c:tickLblPos val="nextTo"/>
        <c:crossAx val="71318912"/>
        <c:crosses val="autoZero"/>
        <c:auto val="1"/>
        <c:lblAlgn val="ctr"/>
        <c:lblOffset val="100"/>
        <c:noMultiLvlLbl val="0"/>
      </c:catAx>
      <c:valAx>
        <c:axId val="7131891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713173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45208D-A0EB-4185-BDF0-914F5F17113F}" type="doc">
      <dgm:prSet loTypeId="urn:microsoft.com/office/officeart/2005/8/layout/equation2" loCatId="relationship" qsTypeId="urn:microsoft.com/office/officeart/2005/8/quickstyle/3d3" qsCatId="3D" csTypeId="urn:microsoft.com/office/officeart/2005/8/colors/colorful5" csCatId="colorful" phldr="1"/>
      <dgm:spPr/>
    </dgm:pt>
    <dgm:pt modelId="{A8F81E3F-093E-4B7C-9E34-B6ED4166E21F}">
      <dgm:prSet phldrT="[Текст]" custT="1"/>
      <dgm:spPr/>
      <dgm:t>
        <a:bodyPr/>
        <a:lstStyle/>
        <a:p>
          <a:r>
            <a:rPr lang="uk-UA" sz="1800" b="1" dirty="0" smtClean="0"/>
            <a:t>Забезпечення умов  для інтелектуального, морального, фізичного, художньо-естетичного розвитку</a:t>
          </a:r>
          <a:endParaRPr lang="ru-RU" sz="1800" b="1" dirty="0"/>
        </a:p>
      </dgm:t>
    </dgm:pt>
    <dgm:pt modelId="{3DD4201C-2DEC-4027-B4D2-FF5911C141DF}" type="parTrans" cxnId="{ED7F6472-51E9-4A0A-A685-E199AFA47497}">
      <dgm:prSet/>
      <dgm:spPr/>
      <dgm:t>
        <a:bodyPr/>
        <a:lstStyle/>
        <a:p>
          <a:endParaRPr lang="ru-RU"/>
        </a:p>
      </dgm:t>
    </dgm:pt>
    <dgm:pt modelId="{CC51CC40-3DCF-4933-9086-64DF3CAE1A7B}" type="sibTrans" cxnId="{ED7F6472-51E9-4A0A-A685-E199AFA47497}">
      <dgm:prSet/>
      <dgm:spPr/>
      <dgm:t>
        <a:bodyPr/>
        <a:lstStyle/>
        <a:p>
          <a:endParaRPr lang="ru-RU"/>
        </a:p>
      </dgm:t>
    </dgm:pt>
    <dgm:pt modelId="{6ADD4DFB-0338-4112-84C1-4831046ED0FC}">
      <dgm:prSet phldrT="[Текст]"/>
      <dgm:spPr/>
      <dgm:t>
        <a:bodyPr/>
        <a:lstStyle/>
        <a:p>
          <a:r>
            <a:rPr lang="uk-UA" b="1" dirty="0" smtClean="0"/>
            <a:t>Забезпечення сприятливих для здоров'я умов праці, навчання</a:t>
          </a:r>
          <a:endParaRPr lang="ru-RU" b="1" dirty="0"/>
        </a:p>
      </dgm:t>
    </dgm:pt>
    <dgm:pt modelId="{03DD1505-91F8-49D7-A6DC-63DC959C591E}" type="parTrans" cxnId="{E11C5722-C309-4C61-980B-3638BD33B616}">
      <dgm:prSet/>
      <dgm:spPr/>
      <dgm:t>
        <a:bodyPr/>
        <a:lstStyle/>
        <a:p>
          <a:endParaRPr lang="ru-RU"/>
        </a:p>
      </dgm:t>
    </dgm:pt>
    <dgm:pt modelId="{A6C7B46A-F3A3-467C-B60E-950F752215E3}" type="sibTrans" cxnId="{E11C5722-C309-4C61-980B-3638BD33B616}">
      <dgm:prSet/>
      <dgm:spPr/>
      <dgm:t>
        <a:bodyPr/>
        <a:lstStyle/>
        <a:p>
          <a:endParaRPr lang="ru-RU"/>
        </a:p>
      </dgm:t>
    </dgm:pt>
    <dgm:pt modelId="{E8020179-197E-44C2-893A-49D14CBAED17}">
      <dgm:prSet phldrT="[Текст]" custT="1"/>
      <dgm:spPr/>
      <dgm:t>
        <a:bodyPr/>
        <a:lstStyle/>
        <a:p>
          <a:endParaRPr lang="ru-RU" sz="1400" dirty="0"/>
        </a:p>
      </dgm:t>
    </dgm:pt>
    <dgm:pt modelId="{4CA8F658-ED4A-44D5-87BF-D426A12CABDC}" type="sibTrans" cxnId="{C9D49D70-BE63-4EBB-B90F-8521EBBD7A29}">
      <dgm:prSet/>
      <dgm:spPr/>
      <dgm:t>
        <a:bodyPr/>
        <a:lstStyle/>
        <a:p>
          <a:endParaRPr lang="ru-RU"/>
        </a:p>
      </dgm:t>
    </dgm:pt>
    <dgm:pt modelId="{8E58F39B-B0A5-4F10-B80E-0AEF9015BE02}" type="parTrans" cxnId="{C9D49D70-BE63-4EBB-B90F-8521EBBD7A29}">
      <dgm:prSet/>
      <dgm:spPr/>
      <dgm:t>
        <a:bodyPr/>
        <a:lstStyle/>
        <a:p>
          <a:endParaRPr lang="ru-RU"/>
        </a:p>
      </dgm:t>
    </dgm:pt>
    <dgm:pt modelId="{A1E470B6-961D-4C8A-8784-A8C26B50247A}" type="pres">
      <dgm:prSet presAssocID="{6845208D-A0EB-4185-BDF0-914F5F17113F}" presName="Name0" presStyleCnt="0">
        <dgm:presLayoutVars>
          <dgm:dir/>
          <dgm:resizeHandles val="exact"/>
        </dgm:presLayoutVars>
      </dgm:prSet>
      <dgm:spPr/>
    </dgm:pt>
    <dgm:pt modelId="{EAF872DD-340D-4F96-98EC-F55CFD2D3D25}" type="pres">
      <dgm:prSet presAssocID="{6845208D-A0EB-4185-BDF0-914F5F17113F}" presName="vNodes" presStyleCnt="0"/>
      <dgm:spPr/>
    </dgm:pt>
    <dgm:pt modelId="{8478DDDA-29B1-4109-A092-23C5412C625C}" type="pres">
      <dgm:prSet presAssocID="{A8F81E3F-093E-4B7C-9E34-B6ED4166E21F}" presName="node" presStyleLbl="node1" presStyleIdx="0" presStyleCnt="3" custScaleX="193817" custScaleY="1640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8109CE-9F63-4AA2-BA79-0269646FEE7E}" type="pres">
      <dgm:prSet presAssocID="{CC51CC40-3DCF-4933-9086-64DF3CAE1A7B}" presName="spacerT" presStyleCnt="0"/>
      <dgm:spPr/>
    </dgm:pt>
    <dgm:pt modelId="{DCF76BCC-4504-49BB-AF6F-65B9E59BAFE1}" type="pres">
      <dgm:prSet presAssocID="{CC51CC40-3DCF-4933-9086-64DF3CAE1A7B}" presName="sibTrans" presStyleLbl="sibTrans2D1" presStyleIdx="0" presStyleCnt="2"/>
      <dgm:spPr/>
      <dgm:t>
        <a:bodyPr/>
        <a:lstStyle/>
        <a:p>
          <a:endParaRPr lang="ru-RU"/>
        </a:p>
      </dgm:t>
    </dgm:pt>
    <dgm:pt modelId="{FCAEE650-28B2-43DB-83F8-80EEA980B3BB}" type="pres">
      <dgm:prSet presAssocID="{CC51CC40-3DCF-4933-9086-64DF3CAE1A7B}" presName="spacerB" presStyleCnt="0"/>
      <dgm:spPr/>
    </dgm:pt>
    <dgm:pt modelId="{0B74C233-4F92-4691-8841-0E0E617EBC87}" type="pres">
      <dgm:prSet presAssocID="{6ADD4DFB-0338-4112-84C1-4831046ED0FC}" presName="node" presStyleLbl="node1" presStyleIdx="1" presStyleCnt="3" custScaleX="190201" custScaleY="171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66BB7-28DD-4335-9A90-ABB8C0A75641}" type="pres">
      <dgm:prSet presAssocID="{6845208D-A0EB-4185-BDF0-914F5F17113F}" presName="sibTransLast" presStyleLbl="sibTrans2D1" presStyleIdx="1" presStyleCnt="2" custScaleX="221784" custLinFactX="-59321" custLinFactNeighborX="-100000" custLinFactNeighborY="-3776"/>
      <dgm:spPr/>
      <dgm:t>
        <a:bodyPr/>
        <a:lstStyle/>
        <a:p>
          <a:endParaRPr lang="ru-RU"/>
        </a:p>
      </dgm:t>
    </dgm:pt>
    <dgm:pt modelId="{481FF17F-B09D-46E5-A2D2-18A7B8B4CBD6}" type="pres">
      <dgm:prSet presAssocID="{6845208D-A0EB-4185-BDF0-914F5F17113F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C5C06E1E-3CCB-479B-9A35-76EE3359DAFF}" type="pres">
      <dgm:prSet presAssocID="{6845208D-A0EB-4185-BDF0-914F5F17113F}" presName="lastNode" presStyleLbl="node1" presStyleIdx="2" presStyleCnt="3" custScaleX="144413" custScaleY="343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619522-449D-4A43-80A6-728649E364CD}" type="presOf" srcId="{E8020179-197E-44C2-893A-49D14CBAED17}" destId="{C5C06E1E-3CCB-479B-9A35-76EE3359DAFF}" srcOrd="0" destOrd="0" presId="urn:microsoft.com/office/officeart/2005/8/layout/equation2"/>
    <dgm:cxn modelId="{9B65EB87-2C8D-49D5-94C4-9F4AAC319046}" type="presOf" srcId="{6ADD4DFB-0338-4112-84C1-4831046ED0FC}" destId="{0B74C233-4F92-4691-8841-0E0E617EBC87}" srcOrd="0" destOrd="0" presId="urn:microsoft.com/office/officeart/2005/8/layout/equation2"/>
    <dgm:cxn modelId="{C9D49D70-BE63-4EBB-B90F-8521EBBD7A29}" srcId="{6845208D-A0EB-4185-BDF0-914F5F17113F}" destId="{E8020179-197E-44C2-893A-49D14CBAED17}" srcOrd="2" destOrd="0" parTransId="{8E58F39B-B0A5-4F10-B80E-0AEF9015BE02}" sibTransId="{4CA8F658-ED4A-44D5-87BF-D426A12CABDC}"/>
    <dgm:cxn modelId="{F374D1A3-E9B2-45E6-B950-860CD06BCA06}" type="presOf" srcId="{A6C7B46A-F3A3-467C-B60E-950F752215E3}" destId="{FEB66BB7-28DD-4335-9A90-ABB8C0A75641}" srcOrd="0" destOrd="0" presId="urn:microsoft.com/office/officeart/2005/8/layout/equation2"/>
    <dgm:cxn modelId="{6E78A7FB-25C3-44B6-8BAE-288E1DA5471D}" type="presOf" srcId="{CC51CC40-3DCF-4933-9086-64DF3CAE1A7B}" destId="{DCF76BCC-4504-49BB-AF6F-65B9E59BAFE1}" srcOrd="0" destOrd="0" presId="urn:microsoft.com/office/officeart/2005/8/layout/equation2"/>
    <dgm:cxn modelId="{E11C5722-C309-4C61-980B-3638BD33B616}" srcId="{6845208D-A0EB-4185-BDF0-914F5F17113F}" destId="{6ADD4DFB-0338-4112-84C1-4831046ED0FC}" srcOrd="1" destOrd="0" parTransId="{03DD1505-91F8-49D7-A6DC-63DC959C591E}" sibTransId="{A6C7B46A-F3A3-467C-B60E-950F752215E3}"/>
    <dgm:cxn modelId="{8F1A62D8-396A-43D8-8B1A-C026AD08C8CE}" type="presOf" srcId="{A6C7B46A-F3A3-467C-B60E-950F752215E3}" destId="{481FF17F-B09D-46E5-A2D2-18A7B8B4CBD6}" srcOrd="1" destOrd="0" presId="urn:microsoft.com/office/officeart/2005/8/layout/equation2"/>
    <dgm:cxn modelId="{AC8579B4-1C79-494E-AFBF-651085C6D59A}" type="presOf" srcId="{A8F81E3F-093E-4B7C-9E34-B6ED4166E21F}" destId="{8478DDDA-29B1-4109-A092-23C5412C625C}" srcOrd="0" destOrd="0" presId="urn:microsoft.com/office/officeart/2005/8/layout/equation2"/>
    <dgm:cxn modelId="{ED7F6472-51E9-4A0A-A685-E199AFA47497}" srcId="{6845208D-A0EB-4185-BDF0-914F5F17113F}" destId="{A8F81E3F-093E-4B7C-9E34-B6ED4166E21F}" srcOrd="0" destOrd="0" parTransId="{3DD4201C-2DEC-4027-B4D2-FF5911C141DF}" sibTransId="{CC51CC40-3DCF-4933-9086-64DF3CAE1A7B}"/>
    <dgm:cxn modelId="{6E49AA06-A0E6-4ECA-AE15-DDADE5C0EB4D}" type="presOf" srcId="{6845208D-A0EB-4185-BDF0-914F5F17113F}" destId="{A1E470B6-961D-4C8A-8784-A8C26B50247A}" srcOrd="0" destOrd="0" presId="urn:microsoft.com/office/officeart/2005/8/layout/equation2"/>
    <dgm:cxn modelId="{A3F77D53-33A4-4E0D-9381-A5D44613A513}" type="presParOf" srcId="{A1E470B6-961D-4C8A-8784-A8C26B50247A}" destId="{EAF872DD-340D-4F96-98EC-F55CFD2D3D25}" srcOrd="0" destOrd="0" presId="urn:microsoft.com/office/officeart/2005/8/layout/equation2"/>
    <dgm:cxn modelId="{988E818A-DCBF-4E63-98CB-BD4C7496157C}" type="presParOf" srcId="{EAF872DD-340D-4F96-98EC-F55CFD2D3D25}" destId="{8478DDDA-29B1-4109-A092-23C5412C625C}" srcOrd="0" destOrd="0" presId="urn:microsoft.com/office/officeart/2005/8/layout/equation2"/>
    <dgm:cxn modelId="{DE0A4874-4C91-4436-B76D-AB16F8548E66}" type="presParOf" srcId="{EAF872DD-340D-4F96-98EC-F55CFD2D3D25}" destId="{538109CE-9F63-4AA2-BA79-0269646FEE7E}" srcOrd="1" destOrd="0" presId="urn:microsoft.com/office/officeart/2005/8/layout/equation2"/>
    <dgm:cxn modelId="{2D728A25-4DF5-4580-BA9C-CCB40148D74E}" type="presParOf" srcId="{EAF872DD-340D-4F96-98EC-F55CFD2D3D25}" destId="{DCF76BCC-4504-49BB-AF6F-65B9E59BAFE1}" srcOrd="2" destOrd="0" presId="urn:microsoft.com/office/officeart/2005/8/layout/equation2"/>
    <dgm:cxn modelId="{514DAA37-E6E2-4611-A2DD-F5F907B382A1}" type="presParOf" srcId="{EAF872DD-340D-4F96-98EC-F55CFD2D3D25}" destId="{FCAEE650-28B2-43DB-83F8-80EEA980B3BB}" srcOrd="3" destOrd="0" presId="urn:microsoft.com/office/officeart/2005/8/layout/equation2"/>
    <dgm:cxn modelId="{45A88A64-1DE0-4210-A145-768513DE2F8F}" type="presParOf" srcId="{EAF872DD-340D-4F96-98EC-F55CFD2D3D25}" destId="{0B74C233-4F92-4691-8841-0E0E617EBC87}" srcOrd="4" destOrd="0" presId="urn:microsoft.com/office/officeart/2005/8/layout/equation2"/>
    <dgm:cxn modelId="{9C090447-1570-4124-ADA7-E55B4F7BE886}" type="presParOf" srcId="{A1E470B6-961D-4C8A-8784-A8C26B50247A}" destId="{FEB66BB7-28DD-4335-9A90-ABB8C0A75641}" srcOrd="1" destOrd="0" presId="urn:microsoft.com/office/officeart/2005/8/layout/equation2"/>
    <dgm:cxn modelId="{5B1E62A1-C396-4336-A3CA-54F784939EEA}" type="presParOf" srcId="{FEB66BB7-28DD-4335-9A90-ABB8C0A75641}" destId="{481FF17F-B09D-46E5-A2D2-18A7B8B4CBD6}" srcOrd="0" destOrd="0" presId="urn:microsoft.com/office/officeart/2005/8/layout/equation2"/>
    <dgm:cxn modelId="{07D10920-2D34-44C6-A67F-12E1B0663A76}" type="presParOf" srcId="{A1E470B6-961D-4C8A-8784-A8C26B50247A}" destId="{C5C06E1E-3CCB-479B-9A35-76EE3359DAFF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EA228D-75A8-44EF-8FED-378C75C54938}" type="doc">
      <dgm:prSet loTypeId="urn:microsoft.com/office/officeart/2005/8/layout/cycle2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0F24BB2-2A5C-46CE-8050-279D54C46A16}">
      <dgm:prSet phldrT="[Текст]"/>
      <dgm:spPr/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Забезпечення умов для здобуття якісної освіти</a:t>
          </a:r>
          <a:endParaRPr lang="ru-RU" b="1" dirty="0">
            <a:solidFill>
              <a:srgbClr val="002060"/>
            </a:solidFill>
          </a:endParaRPr>
        </a:p>
      </dgm:t>
    </dgm:pt>
    <dgm:pt modelId="{54F71C58-2D7A-41AB-8CF3-4A2C5E77C0A7}" type="parTrans" cxnId="{0C8A17BA-BA1B-40F0-8B58-F04E1E3E1A02}">
      <dgm:prSet/>
      <dgm:spPr/>
      <dgm:t>
        <a:bodyPr/>
        <a:lstStyle/>
        <a:p>
          <a:endParaRPr lang="ru-RU"/>
        </a:p>
      </dgm:t>
    </dgm:pt>
    <dgm:pt modelId="{DC803913-4EFB-406F-8174-829C8E9ECD18}" type="sibTrans" cxnId="{0C8A17BA-BA1B-40F0-8B58-F04E1E3E1A02}">
      <dgm:prSet/>
      <dgm:spPr/>
      <dgm:t>
        <a:bodyPr/>
        <a:lstStyle/>
        <a:p>
          <a:endParaRPr lang="ru-RU"/>
        </a:p>
      </dgm:t>
    </dgm:pt>
    <dgm:pt modelId="{8C28B4E4-AD8F-472C-8AA3-DC5F7B03D064}">
      <dgm:prSet phldrT="[Текст]"/>
      <dgm:spPr/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Підвищення професійного рівня педкадрів</a:t>
          </a:r>
          <a:endParaRPr lang="ru-RU" b="1" dirty="0">
            <a:solidFill>
              <a:srgbClr val="002060"/>
            </a:solidFill>
          </a:endParaRPr>
        </a:p>
      </dgm:t>
    </dgm:pt>
    <dgm:pt modelId="{232A6D40-89C1-4884-8AAF-AC292A3C757F}" type="parTrans" cxnId="{9E34FBF5-E357-4AF1-8C40-63779EAB5467}">
      <dgm:prSet/>
      <dgm:spPr/>
      <dgm:t>
        <a:bodyPr/>
        <a:lstStyle/>
        <a:p>
          <a:endParaRPr lang="ru-RU"/>
        </a:p>
      </dgm:t>
    </dgm:pt>
    <dgm:pt modelId="{987FEC56-7D11-4623-9FB3-25A036215339}" type="sibTrans" cxnId="{9E34FBF5-E357-4AF1-8C40-63779EAB5467}">
      <dgm:prSet/>
      <dgm:spPr/>
      <dgm:t>
        <a:bodyPr/>
        <a:lstStyle/>
        <a:p>
          <a:endParaRPr lang="ru-RU"/>
        </a:p>
      </dgm:t>
    </dgm:pt>
    <dgm:pt modelId="{0C29EE8B-617B-49B6-B248-46DAF420A87E}">
      <dgm:prSet phldrT="[Текст]"/>
      <dgm:spPr/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Підвищення якості  навчальних досягнень учнів</a:t>
          </a:r>
          <a:endParaRPr lang="ru-RU" b="1" dirty="0">
            <a:solidFill>
              <a:srgbClr val="002060"/>
            </a:solidFill>
          </a:endParaRPr>
        </a:p>
      </dgm:t>
    </dgm:pt>
    <dgm:pt modelId="{FE996FFC-DBDA-41CE-8CCE-5EC106647F50}" type="parTrans" cxnId="{D4DF4C91-B4C3-4E4D-9F87-69407BC10DBE}">
      <dgm:prSet/>
      <dgm:spPr/>
      <dgm:t>
        <a:bodyPr/>
        <a:lstStyle/>
        <a:p>
          <a:endParaRPr lang="ru-RU"/>
        </a:p>
      </dgm:t>
    </dgm:pt>
    <dgm:pt modelId="{7F6D6DAE-B5F0-465E-8B19-D842ECA3776B}" type="sibTrans" cxnId="{D4DF4C91-B4C3-4E4D-9F87-69407BC10DBE}">
      <dgm:prSet/>
      <dgm:spPr/>
      <dgm:t>
        <a:bodyPr/>
        <a:lstStyle/>
        <a:p>
          <a:endParaRPr lang="ru-RU"/>
        </a:p>
      </dgm:t>
    </dgm:pt>
    <dgm:pt modelId="{C0623A0D-BDBF-4E72-AC1B-5D669B00971B}">
      <dgm:prSet phldrT="[Текст]"/>
      <dgm:spPr/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Сприятливий психологічний мікроклімат</a:t>
          </a:r>
          <a:endParaRPr lang="ru-RU" b="1" dirty="0">
            <a:solidFill>
              <a:srgbClr val="002060"/>
            </a:solidFill>
          </a:endParaRPr>
        </a:p>
      </dgm:t>
    </dgm:pt>
    <dgm:pt modelId="{F976B603-E0DF-4F6A-B2DF-D8BF3F8C1B1F}" type="parTrans" cxnId="{D4C8AA49-350A-4507-9F72-A3795CB540E4}">
      <dgm:prSet/>
      <dgm:spPr/>
      <dgm:t>
        <a:bodyPr/>
        <a:lstStyle/>
        <a:p>
          <a:endParaRPr lang="ru-RU"/>
        </a:p>
      </dgm:t>
    </dgm:pt>
    <dgm:pt modelId="{ACDC74BA-593E-4B6D-855C-47DFDE06D74B}" type="sibTrans" cxnId="{D4C8AA49-350A-4507-9F72-A3795CB540E4}">
      <dgm:prSet/>
      <dgm:spPr/>
      <dgm:t>
        <a:bodyPr/>
        <a:lstStyle/>
        <a:p>
          <a:endParaRPr lang="ru-RU"/>
        </a:p>
      </dgm:t>
    </dgm:pt>
    <dgm:pt modelId="{BF526E86-67FA-47F1-883A-BA419232C041}">
      <dgm:prSet phldrT="[Текст]"/>
      <dgm:spPr/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Створення позитивного іміджу школи</a:t>
          </a:r>
          <a:endParaRPr lang="ru-RU" b="1" dirty="0">
            <a:solidFill>
              <a:srgbClr val="002060"/>
            </a:solidFill>
          </a:endParaRPr>
        </a:p>
      </dgm:t>
    </dgm:pt>
    <dgm:pt modelId="{F124C18B-E5EE-49FE-B011-30067D1DDE3C}" type="parTrans" cxnId="{8043B146-9405-4313-9C16-C22B31A380FC}">
      <dgm:prSet/>
      <dgm:spPr/>
      <dgm:t>
        <a:bodyPr/>
        <a:lstStyle/>
        <a:p>
          <a:endParaRPr lang="ru-RU"/>
        </a:p>
      </dgm:t>
    </dgm:pt>
    <dgm:pt modelId="{F8BB0816-0192-43B7-82C0-5C39D6F10D56}" type="sibTrans" cxnId="{8043B146-9405-4313-9C16-C22B31A380FC}">
      <dgm:prSet/>
      <dgm:spPr/>
      <dgm:t>
        <a:bodyPr/>
        <a:lstStyle/>
        <a:p>
          <a:endParaRPr lang="ru-RU"/>
        </a:p>
      </dgm:t>
    </dgm:pt>
    <dgm:pt modelId="{09058188-961B-4D1A-8313-596F3AAB60F2}" type="pres">
      <dgm:prSet presAssocID="{FEEA228D-75A8-44EF-8FED-378C75C5493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81A469-4AE5-40DF-A383-5448C598A113}" type="pres">
      <dgm:prSet presAssocID="{10F24BB2-2A5C-46CE-8050-279D54C46A1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6AE0DA-B941-44A4-A164-97F8C3F938B8}" type="pres">
      <dgm:prSet presAssocID="{DC803913-4EFB-406F-8174-829C8E9ECD18}" presName="sibTrans" presStyleLbl="sibTrans2D1" presStyleIdx="0" presStyleCnt="5"/>
      <dgm:spPr/>
      <dgm:t>
        <a:bodyPr/>
        <a:lstStyle/>
        <a:p>
          <a:endParaRPr lang="ru-RU"/>
        </a:p>
      </dgm:t>
    </dgm:pt>
    <dgm:pt modelId="{A19599DE-FA11-43CE-ACB2-828E8632340B}" type="pres">
      <dgm:prSet presAssocID="{DC803913-4EFB-406F-8174-829C8E9ECD18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ED394501-7FEF-45E7-BC8E-E863EC1AA69F}" type="pres">
      <dgm:prSet presAssocID="{8C28B4E4-AD8F-472C-8AA3-DC5F7B03D06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B40C2-8BF5-42AE-93EC-2F13A290C355}" type="pres">
      <dgm:prSet presAssocID="{987FEC56-7D11-4623-9FB3-25A036215339}" presName="sibTrans" presStyleLbl="sibTrans2D1" presStyleIdx="1" presStyleCnt="5"/>
      <dgm:spPr/>
      <dgm:t>
        <a:bodyPr/>
        <a:lstStyle/>
        <a:p>
          <a:endParaRPr lang="ru-RU"/>
        </a:p>
      </dgm:t>
    </dgm:pt>
    <dgm:pt modelId="{740F6F54-9913-47AF-9A48-E568551B1E85}" type="pres">
      <dgm:prSet presAssocID="{987FEC56-7D11-4623-9FB3-25A036215339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93295F7E-E045-4F63-8D50-5991167D3A5B}" type="pres">
      <dgm:prSet presAssocID="{0C29EE8B-617B-49B6-B248-46DAF420A87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9DF8C9-F6CC-4445-B8E2-F337F049342F}" type="pres">
      <dgm:prSet presAssocID="{7F6D6DAE-B5F0-465E-8B19-D842ECA3776B}" presName="sibTrans" presStyleLbl="sibTrans2D1" presStyleIdx="2" presStyleCnt="5"/>
      <dgm:spPr/>
      <dgm:t>
        <a:bodyPr/>
        <a:lstStyle/>
        <a:p>
          <a:endParaRPr lang="ru-RU"/>
        </a:p>
      </dgm:t>
    </dgm:pt>
    <dgm:pt modelId="{275C1FB9-B422-4009-A360-14BD765C5734}" type="pres">
      <dgm:prSet presAssocID="{7F6D6DAE-B5F0-465E-8B19-D842ECA3776B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DBF720DE-F200-409E-A697-2C356BE3599F}" type="pres">
      <dgm:prSet presAssocID="{C0623A0D-BDBF-4E72-AC1B-5D669B00971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FE82D-8817-4548-93BF-7B98A396455D}" type="pres">
      <dgm:prSet presAssocID="{ACDC74BA-593E-4B6D-855C-47DFDE06D74B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AF80096-203E-4B4A-A735-42DFC13B152E}" type="pres">
      <dgm:prSet presAssocID="{ACDC74BA-593E-4B6D-855C-47DFDE06D74B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8DD1305C-3343-4843-A2F3-327808A959F7}" type="pres">
      <dgm:prSet presAssocID="{BF526E86-67FA-47F1-883A-BA419232C04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1B939A-E9A4-4D6E-92F7-343F41109D52}" type="pres">
      <dgm:prSet presAssocID="{F8BB0816-0192-43B7-82C0-5C39D6F10D56}" presName="sibTrans" presStyleLbl="sibTrans2D1" presStyleIdx="4" presStyleCnt="5"/>
      <dgm:spPr/>
      <dgm:t>
        <a:bodyPr/>
        <a:lstStyle/>
        <a:p>
          <a:endParaRPr lang="ru-RU"/>
        </a:p>
      </dgm:t>
    </dgm:pt>
    <dgm:pt modelId="{4FCD3B24-250B-444B-9B96-D80585AC0170}" type="pres">
      <dgm:prSet presAssocID="{F8BB0816-0192-43B7-82C0-5C39D6F10D56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92003CD5-6F25-44CA-A2AB-8BD12E34147A}" type="presOf" srcId="{DC803913-4EFB-406F-8174-829C8E9ECD18}" destId="{C76AE0DA-B941-44A4-A164-97F8C3F938B8}" srcOrd="0" destOrd="0" presId="urn:microsoft.com/office/officeart/2005/8/layout/cycle2"/>
    <dgm:cxn modelId="{1699B6E9-5FB3-49BF-BB5E-089DEE12603E}" type="presOf" srcId="{ACDC74BA-593E-4B6D-855C-47DFDE06D74B}" destId="{5AF80096-203E-4B4A-A735-42DFC13B152E}" srcOrd="1" destOrd="0" presId="urn:microsoft.com/office/officeart/2005/8/layout/cycle2"/>
    <dgm:cxn modelId="{7E51AAFF-8F61-4514-B7DD-07608C4D5D6E}" type="presOf" srcId="{7F6D6DAE-B5F0-465E-8B19-D842ECA3776B}" destId="{359DF8C9-F6CC-4445-B8E2-F337F049342F}" srcOrd="0" destOrd="0" presId="urn:microsoft.com/office/officeart/2005/8/layout/cycle2"/>
    <dgm:cxn modelId="{F70A4439-B41E-484E-92CB-47EE419BE870}" type="presOf" srcId="{0C29EE8B-617B-49B6-B248-46DAF420A87E}" destId="{93295F7E-E045-4F63-8D50-5991167D3A5B}" srcOrd="0" destOrd="0" presId="urn:microsoft.com/office/officeart/2005/8/layout/cycle2"/>
    <dgm:cxn modelId="{D4DF4C91-B4C3-4E4D-9F87-69407BC10DBE}" srcId="{FEEA228D-75A8-44EF-8FED-378C75C54938}" destId="{0C29EE8B-617B-49B6-B248-46DAF420A87E}" srcOrd="2" destOrd="0" parTransId="{FE996FFC-DBDA-41CE-8CCE-5EC106647F50}" sibTransId="{7F6D6DAE-B5F0-465E-8B19-D842ECA3776B}"/>
    <dgm:cxn modelId="{9369386A-C54D-44FB-9D19-E63E50A91CC5}" type="presOf" srcId="{987FEC56-7D11-4623-9FB3-25A036215339}" destId="{740F6F54-9913-47AF-9A48-E568551B1E85}" srcOrd="1" destOrd="0" presId="urn:microsoft.com/office/officeart/2005/8/layout/cycle2"/>
    <dgm:cxn modelId="{8B625C6A-D829-4948-BA7E-0D3E90D81767}" type="presOf" srcId="{F8BB0816-0192-43B7-82C0-5C39D6F10D56}" destId="{5B1B939A-E9A4-4D6E-92F7-343F41109D52}" srcOrd="0" destOrd="0" presId="urn:microsoft.com/office/officeart/2005/8/layout/cycle2"/>
    <dgm:cxn modelId="{02F83F1D-FF19-4B82-994F-5BB571506475}" type="presOf" srcId="{ACDC74BA-593E-4B6D-855C-47DFDE06D74B}" destId="{997FE82D-8817-4548-93BF-7B98A396455D}" srcOrd="0" destOrd="0" presId="urn:microsoft.com/office/officeart/2005/8/layout/cycle2"/>
    <dgm:cxn modelId="{9E34FBF5-E357-4AF1-8C40-63779EAB5467}" srcId="{FEEA228D-75A8-44EF-8FED-378C75C54938}" destId="{8C28B4E4-AD8F-472C-8AA3-DC5F7B03D064}" srcOrd="1" destOrd="0" parTransId="{232A6D40-89C1-4884-8AAF-AC292A3C757F}" sibTransId="{987FEC56-7D11-4623-9FB3-25A036215339}"/>
    <dgm:cxn modelId="{2C644ED7-BB01-48CC-8F88-F459238DD966}" type="presOf" srcId="{8C28B4E4-AD8F-472C-8AA3-DC5F7B03D064}" destId="{ED394501-7FEF-45E7-BC8E-E863EC1AA69F}" srcOrd="0" destOrd="0" presId="urn:microsoft.com/office/officeart/2005/8/layout/cycle2"/>
    <dgm:cxn modelId="{8B845E6B-DC57-4F28-9C47-DF8900416C63}" type="presOf" srcId="{DC803913-4EFB-406F-8174-829C8E9ECD18}" destId="{A19599DE-FA11-43CE-ACB2-828E8632340B}" srcOrd="1" destOrd="0" presId="urn:microsoft.com/office/officeart/2005/8/layout/cycle2"/>
    <dgm:cxn modelId="{AB5CEA1D-1500-4AE6-B9B4-E30FABCC8787}" type="presOf" srcId="{FEEA228D-75A8-44EF-8FED-378C75C54938}" destId="{09058188-961B-4D1A-8313-596F3AAB60F2}" srcOrd="0" destOrd="0" presId="urn:microsoft.com/office/officeart/2005/8/layout/cycle2"/>
    <dgm:cxn modelId="{52279B12-E1AB-415E-BE33-CD8B6A5C34C0}" type="presOf" srcId="{F8BB0816-0192-43B7-82C0-5C39D6F10D56}" destId="{4FCD3B24-250B-444B-9B96-D80585AC0170}" srcOrd="1" destOrd="0" presId="urn:microsoft.com/office/officeart/2005/8/layout/cycle2"/>
    <dgm:cxn modelId="{F6910860-C9B0-4503-AC9F-23A5B495A45C}" type="presOf" srcId="{10F24BB2-2A5C-46CE-8050-279D54C46A16}" destId="{5F81A469-4AE5-40DF-A383-5448C598A113}" srcOrd="0" destOrd="0" presId="urn:microsoft.com/office/officeart/2005/8/layout/cycle2"/>
    <dgm:cxn modelId="{4D6C8E6B-4F93-41CF-8288-C1FBB4E2BF8F}" type="presOf" srcId="{987FEC56-7D11-4623-9FB3-25A036215339}" destId="{3D5B40C2-8BF5-42AE-93EC-2F13A290C355}" srcOrd="0" destOrd="0" presId="urn:microsoft.com/office/officeart/2005/8/layout/cycle2"/>
    <dgm:cxn modelId="{F67DC120-14E1-4FF6-889B-31B89A77EFAF}" type="presOf" srcId="{BF526E86-67FA-47F1-883A-BA419232C041}" destId="{8DD1305C-3343-4843-A2F3-327808A959F7}" srcOrd="0" destOrd="0" presId="urn:microsoft.com/office/officeart/2005/8/layout/cycle2"/>
    <dgm:cxn modelId="{9FAC7420-0CFE-454C-937B-C77FE3BF94A5}" type="presOf" srcId="{7F6D6DAE-B5F0-465E-8B19-D842ECA3776B}" destId="{275C1FB9-B422-4009-A360-14BD765C5734}" srcOrd="1" destOrd="0" presId="urn:microsoft.com/office/officeart/2005/8/layout/cycle2"/>
    <dgm:cxn modelId="{8043B146-9405-4313-9C16-C22B31A380FC}" srcId="{FEEA228D-75A8-44EF-8FED-378C75C54938}" destId="{BF526E86-67FA-47F1-883A-BA419232C041}" srcOrd="4" destOrd="0" parTransId="{F124C18B-E5EE-49FE-B011-30067D1DDE3C}" sibTransId="{F8BB0816-0192-43B7-82C0-5C39D6F10D56}"/>
    <dgm:cxn modelId="{3E4648B4-4C51-4F70-A823-766AD6DF1AE2}" type="presOf" srcId="{C0623A0D-BDBF-4E72-AC1B-5D669B00971B}" destId="{DBF720DE-F200-409E-A697-2C356BE3599F}" srcOrd="0" destOrd="0" presId="urn:microsoft.com/office/officeart/2005/8/layout/cycle2"/>
    <dgm:cxn modelId="{0C8A17BA-BA1B-40F0-8B58-F04E1E3E1A02}" srcId="{FEEA228D-75A8-44EF-8FED-378C75C54938}" destId="{10F24BB2-2A5C-46CE-8050-279D54C46A16}" srcOrd="0" destOrd="0" parTransId="{54F71C58-2D7A-41AB-8CF3-4A2C5E77C0A7}" sibTransId="{DC803913-4EFB-406F-8174-829C8E9ECD18}"/>
    <dgm:cxn modelId="{D4C8AA49-350A-4507-9F72-A3795CB540E4}" srcId="{FEEA228D-75A8-44EF-8FED-378C75C54938}" destId="{C0623A0D-BDBF-4E72-AC1B-5D669B00971B}" srcOrd="3" destOrd="0" parTransId="{F976B603-E0DF-4F6A-B2DF-D8BF3F8C1B1F}" sibTransId="{ACDC74BA-593E-4B6D-855C-47DFDE06D74B}"/>
    <dgm:cxn modelId="{DA271009-A2DE-4061-B404-E04B9A899BBA}" type="presParOf" srcId="{09058188-961B-4D1A-8313-596F3AAB60F2}" destId="{5F81A469-4AE5-40DF-A383-5448C598A113}" srcOrd="0" destOrd="0" presId="urn:microsoft.com/office/officeart/2005/8/layout/cycle2"/>
    <dgm:cxn modelId="{F126BAF5-79F7-41A4-9434-9B9FF5FF0FC3}" type="presParOf" srcId="{09058188-961B-4D1A-8313-596F3AAB60F2}" destId="{C76AE0DA-B941-44A4-A164-97F8C3F938B8}" srcOrd="1" destOrd="0" presId="urn:microsoft.com/office/officeart/2005/8/layout/cycle2"/>
    <dgm:cxn modelId="{AE23C830-73C4-4A00-A91A-51BAF2AE1C04}" type="presParOf" srcId="{C76AE0DA-B941-44A4-A164-97F8C3F938B8}" destId="{A19599DE-FA11-43CE-ACB2-828E8632340B}" srcOrd="0" destOrd="0" presId="urn:microsoft.com/office/officeart/2005/8/layout/cycle2"/>
    <dgm:cxn modelId="{50A8541C-CDFC-4C29-B2BB-49E513815634}" type="presParOf" srcId="{09058188-961B-4D1A-8313-596F3AAB60F2}" destId="{ED394501-7FEF-45E7-BC8E-E863EC1AA69F}" srcOrd="2" destOrd="0" presId="urn:microsoft.com/office/officeart/2005/8/layout/cycle2"/>
    <dgm:cxn modelId="{164DBE7F-3554-473D-A800-5D89D7551735}" type="presParOf" srcId="{09058188-961B-4D1A-8313-596F3AAB60F2}" destId="{3D5B40C2-8BF5-42AE-93EC-2F13A290C355}" srcOrd="3" destOrd="0" presId="urn:microsoft.com/office/officeart/2005/8/layout/cycle2"/>
    <dgm:cxn modelId="{8337AC21-CD0F-4ED3-B528-39F032DBC7FC}" type="presParOf" srcId="{3D5B40C2-8BF5-42AE-93EC-2F13A290C355}" destId="{740F6F54-9913-47AF-9A48-E568551B1E85}" srcOrd="0" destOrd="0" presId="urn:microsoft.com/office/officeart/2005/8/layout/cycle2"/>
    <dgm:cxn modelId="{C7EA144E-76B5-445F-BB38-32C05EBF1A48}" type="presParOf" srcId="{09058188-961B-4D1A-8313-596F3AAB60F2}" destId="{93295F7E-E045-4F63-8D50-5991167D3A5B}" srcOrd="4" destOrd="0" presId="urn:microsoft.com/office/officeart/2005/8/layout/cycle2"/>
    <dgm:cxn modelId="{4662B294-3E99-482A-B2EF-DACCE5040182}" type="presParOf" srcId="{09058188-961B-4D1A-8313-596F3AAB60F2}" destId="{359DF8C9-F6CC-4445-B8E2-F337F049342F}" srcOrd="5" destOrd="0" presId="urn:microsoft.com/office/officeart/2005/8/layout/cycle2"/>
    <dgm:cxn modelId="{B6DCB3EB-93B9-4112-8B95-3C46DC292996}" type="presParOf" srcId="{359DF8C9-F6CC-4445-B8E2-F337F049342F}" destId="{275C1FB9-B422-4009-A360-14BD765C5734}" srcOrd="0" destOrd="0" presId="urn:microsoft.com/office/officeart/2005/8/layout/cycle2"/>
    <dgm:cxn modelId="{E475B22A-0E20-4BD7-ABD9-8B1ACBCE3E6F}" type="presParOf" srcId="{09058188-961B-4D1A-8313-596F3AAB60F2}" destId="{DBF720DE-F200-409E-A697-2C356BE3599F}" srcOrd="6" destOrd="0" presId="urn:microsoft.com/office/officeart/2005/8/layout/cycle2"/>
    <dgm:cxn modelId="{D01ABAF9-EC2F-42BD-ABF8-E2CF2FB9A1FE}" type="presParOf" srcId="{09058188-961B-4D1A-8313-596F3AAB60F2}" destId="{997FE82D-8817-4548-93BF-7B98A396455D}" srcOrd="7" destOrd="0" presId="urn:microsoft.com/office/officeart/2005/8/layout/cycle2"/>
    <dgm:cxn modelId="{09226B9A-5F3E-4AFA-9AA3-B2AD870BE176}" type="presParOf" srcId="{997FE82D-8817-4548-93BF-7B98A396455D}" destId="{5AF80096-203E-4B4A-A735-42DFC13B152E}" srcOrd="0" destOrd="0" presId="urn:microsoft.com/office/officeart/2005/8/layout/cycle2"/>
    <dgm:cxn modelId="{9F04778C-C722-41EE-9E80-C32F05342677}" type="presParOf" srcId="{09058188-961B-4D1A-8313-596F3AAB60F2}" destId="{8DD1305C-3343-4843-A2F3-327808A959F7}" srcOrd="8" destOrd="0" presId="urn:microsoft.com/office/officeart/2005/8/layout/cycle2"/>
    <dgm:cxn modelId="{3A1E1C99-A49E-4CA8-8100-2F9840BF27DF}" type="presParOf" srcId="{09058188-961B-4D1A-8313-596F3AAB60F2}" destId="{5B1B939A-E9A4-4D6E-92F7-343F41109D52}" srcOrd="9" destOrd="0" presId="urn:microsoft.com/office/officeart/2005/8/layout/cycle2"/>
    <dgm:cxn modelId="{D46001B2-E424-46A8-B305-BD18CAF3D971}" type="presParOf" srcId="{5B1B939A-E9A4-4D6E-92F7-343F41109D52}" destId="{4FCD3B24-250B-444B-9B96-D80585AC017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78DDDA-29B1-4109-A092-23C5412C625C}">
      <dsp:nvSpPr>
        <dsp:cNvPr id="0" name=""/>
        <dsp:cNvSpPr/>
      </dsp:nvSpPr>
      <dsp:spPr>
        <a:xfrm>
          <a:off x="305958" y="2534"/>
          <a:ext cx="2790593" cy="236212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Забезпечення умов  для інтелектуального, морального, фізичного, художньо-естетичного розвитку</a:t>
          </a:r>
          <a:endParaRPr lang="ru-RU" sz="1800" b="1" kern="1200" dirty="0"/>
        </a:p>
      </dsp:txBody>
      <dsp:txXfrm>
        <a:off x="714631" y="348458"/>
        <a:ext cx="1973247" cy="1670272"/>
      </dsp:txXfrm>
    </dsp:sp>
    <dsp:sp modelId="{DCF76BCC-4504-49BB-AF6F-65B9E59BAFE1}">
      <dsp:nvSpPr>
        <dsp:cNvPr id="0" name=""/>
        <dsp:cNvSpPr/>
      </dsp:nvSpPr>
      <dsp:spPr>
        <a:xfrm>
          <a:off x="1283710" y="2481568"/>
          <a:ext cx="835088" cy="835088"/>
        </a:xfrm>
        <a:prstGeom prst="mathPlus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1394401" y="2800906"/>
        <a:ext cx="613706" cy="196412"/>
      </dsp:txXfrm>
    </dsp:sp>
    <dsp:sp modelId="{0B74C233-4F92-4691-8841-0E0E617EBC87}">
      <dsp:nvSpPr>
        <dsp:cNvPr id="0" name=""/>
        <dsp:cNvSpPr/>
      </dsp:nvSpPr>
      <dsp:spPr>
        <a:xfrm>
          <a:off x="331989" y="3433569"/>
          <a:ext cx="2738529" cy="2468551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Забезпечення сприятливих для здоров'я умов праці, навчання</a:t>
          </a:r>
          <a:endParaRPr lang="ru-RU" sz="2400" b="1" kern="1200" dirty="0"/>
        </a:p>
      </dsp:txBody>
      <dsp:txXfrm>
        <a:off x="733037" y="3795080"/>
        <a:ext cx="1936433" cy="1745529"/>
      </dsp:txXfrm>
    </dsp:sp>
    <dsp:sp modelId="{FEB66BB7-28DD-4335-9A90-ABB8C0A75641}">
      <dsp:nvSpPr>
        <dsp:cNvPr id="0" name=""/>
        <dsp:cNvSpPr/>
      </dsp:nvSpPr>
      <dsp:spPr>
        <a:xfrm>
          <a:off x="2304257" y="2664299"/>
          <a:ext cx="1015458" cy="5356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2304257" y="2771421"/>
        <a:ext cx="854776" cy="321364"/>
      </dsp:txXfrm>
    </dsp:sp>
    <dsp:sp modelId="{C5C06E1E-3CCB-479B-9A35-76EE3359DAFF}">
      <dsp:nvSpPr>
        <dsp:cNvPr id="0" name=""/>
        <dsp:cNvSpPr/>
      </dsp:nvSpPr>
      <dsp:spPr>
        <a:xfrm>
          <a:off x="3960436" y="2457681"/>
          <a:ext cx="4158541" cy="989292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569440" y="2602559"/>
        <a:ext cx="2940533" cy="6995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81A469-4AE5-40DF-A383-5448C598A113}">
      <dsp:nvSpPr>
        <dsp:cNvPr id="0" name=""/>
        <dsp:cNvSpPr/>
      </dsp:nvSpPr>
      <dsp:spPr>
        <a:xfrm>
          <a:off x="3571875" y="992"/>
          <a:ext cx="2000250" cy="200025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002060"/>
              </a:solidFill>
            </a:rPr>
            <a:t>Забезпечення умов для здобуття якісної освіти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3864805" y="293922"/>
        <a:ext cx="1414390" cy="1414390"/>
      </dsp:txXfrm>
    </dsp:sp>
    <dsp:sp modelId="{C76AE0DA-B941-44A4-A164-97F8C3F938B8}">
      <dsp:nvSpPr>
        <dsp:cNvPr id="0" name=""/>
        <dsp:cNvSpPr/>
      </dsp:nvSpPr>
      <dsp:spPr>
        <a:xfrm rot="2160000">
          <a:off x="5508954" y="1537545"/>
          <a:ext cx="531925" cy="67508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5524192" y="1625663"/>
        <a:ext cx="372348" cy="405050"/>
      </dsp:txXfrm>
    </dsp:sp>
    <dsp:sp modelId="{ED394501-7FEF-45E7-BC8E-E863EC1AA69F}">
      <dsp:nvSpPr>
        <dsp:cNvPr id="0" name=""/>
        <dsp:cNvSpPr/>
      </dsp:nvSpPr>
      <dsp:spPr>
        <a:xfrm>
          <a:off x="6002067" y="1766630"/>
          <a:ext cx="2000250" cy="2000250"/>
        </a:xfrm>
        <a:prstGeom prst="ellipse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002060"/>
              </a:solidFill>
            </a:rPr>
            <a:t>Підвищення професійного рівня педкадрів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6294997" y="2059560"/>
        <a:ext cx="1414390" cy="1414390"/>
      </dsp:txXfrm>
    </dsp:sp>
    <dsp:sp modelId="{3D5B40C2-8BF5-42AE-93EC-2F13A290C355}">
      <dsp:nvSpPr>
        <dsp:cNvPr id="0" name=""/>
        <dsp:cNvSpPr/>
      </dsp:nvSpPr>
      <dsp:spPr>
        <a:xfrm rot="6480000">
          <a:off x="6276756" y="3843327"/>
          <a:ext cx="531925" cy="67508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6381201" y="3902461"/>
        <a:ext cx="372348" cy="405050"/>
      </dsp:txXfrm>
    </dsp:sp>
    <dsp:sp modelId="{93295F7E-E045-4F63-8D50-5991167D3A5B}">
      <dsp:nvSpPr>
        <dsp:cNvPr id="0" name=""/>
        <dsp:cNvSpPr/>
      </dsp:nvSpPr>
      <dsp:spPr>
        <a:xfrm>
          <a:off x="5073816" y="4623493"/>
          <a:ext cx="2000250" cy="2000250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002060"/>
              </a:solidFill>
            </a:rPr>
            <a:t>Підвищення якості  навчальних досягнень учнів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5366746" y="4916423"/>
        <a:ext cx="1414390" cy="1414390"/>
      </dsp:txXfrm>
    </dsp:sp>
    <dsp:sp modelId="{359DF8C9-F6CC-4445-B8E2-F337F049342F}">
      <dsp:nvSpPr>
        <dsp:cNvPr id="0" name=""/>
        <dsp:cNvSpPr/>
      </dsp:nvSpPr>
      <dsp:spPr>
        <a:xfrm rot="10800000">
          <a:off x="4321091" y="5286075"/>
          <a:ext cx="531925" cy="67508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4480668" y="5421092"/>
        <a:ext cx="372348" cy="405050"/>
      </dsp:txXfrm>
    </dsp:sp>
    <dsp:sp modelId="{DBF720DE-F200-409E-A697-2C356BE3599F}">
      <dsp:nvSpPr>
        <dsp:cNvPr id="0" name=""/>
        <dsp:cNvSpPr/>
      </dsp:nvSpPr>
      <dsp:spPr>
        <a:xfrm>
          <a:off x="2069933" y="4623493"/>
          <a:ext cx="2000250" cy="2000250"/>
        </a:xfrm>
        <a:prstGeom prst="ellipse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002060"/>
              </a:solidFill>
            </a:rPr>
            <a:t>Сприятливий психологічний мікроклімат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2362863" y="4916423"/>
        <a:ext cx="1414390" cy="1414390"/>
      </dsp:txXfrm>
    </dsp:sp>
    <dsp:sp modelId="{997FE82D-8817-4548-93BF-7B98A396455D}">
      <dsp:nvSpPr>
        <dsp:cNvPr id="0" name=""/>
        <dsp:cNvSpPr/>
      </dsp:nvSpPr>
      <dsp:spPr>
        <a:xfrm rot="15120000">
          <a:off x="2344622" y="3871962"/>
          <a:ext cx="531925" cy="67508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2449067" y="4082862"/>
        <a:ext cx="372348" cy="405050"/>
      </dsp:txXfrm>
    </dsp:sp>
    <dsp:sp modelId="{8DD1305C-3343-4843-A2F3-327808A959F7}">
      <dsp:nvSpPr>
        <dsp:cNvPr id="0" name=""/>
        <dsp:cNvSpPr/>
      </dsp:nvSpPr>
      <dsp:spPr>
        <a:xfrm>
          <a:off x="1141682" y="1766630"/>
          <a:ext cx="2000250" cy="2000250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002060"/>
              </a:solidFill>
            </a:rPr>
            <a:t>Створення позитивного іміджу школи</a:t>
          </a:r>
          <a:endParaRPr lang="ru-RU" sz="1700" b="1" kern="1200" dirty="0">
            <a:solidFill>
              <a:srgbClr val="002060"/>
            </a:solidFill>
          </a:endParaRPr>
        </a:p>
      </dsp:txBody>
      <dsp:txXfrm>
        <a:off x="1434612" y="2059560"/>
        <a:ext cx="1414390" cy="1414390"/>
      </dsp:txXfrm>
    </dsp:sp>
    <dsp:sp modelId="{5B1B939A-E9A4-4D6E-92F7-343F41109D52}">
      <dsp:nvSpPr>
        <dsp:cNvPr id="0" name=""/>
        <dsp:cNvSpPr/>
      </dsp:nvSpPr>
      <dsp:spPr>
        <a:xfrm rot="19440000">
          <a:off x="3078761" y="1555243"/>
          <a:ext cx="531925" cy="67508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3093999" y="1737159"/>
        <a:ext cx="372348" cy="405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64BD1-60C8-4990-BC09-8644F17DF2C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C5EF6-226F-4157-8027-D558FC0A33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475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C5EF6-226F-4157-8027-D558FC0A332E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8.jpeg"/><Relationship Id="rId7" Type="http://schemas.openxmlformats.org/officeDocument/2006/relationships/image" Target="../media/image51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1.png"/><Relationship Id="rId4" Type="http://schemas.openxmlformats.org/officeDocument/2006/relationships/image" Target="../media/image4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1.png"/><Relationship Id="rId7" Type="http://schemas.openxmlformats.org/officeDocument/2006/relationships/image" Target="../media/image68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4810" y="1571612"/>
            <a:ext cx="4457704" cy="1470025"/>
          </a:xfrm>
        </p:spPr>
        <p:txBody>
          <a:bodyPr/>
          <a:lstStyle/>
          <a:p>
            <a:r>
              <a:rPr lang="uk-UA" dirty="0" smtClean="0"/>
              <a:t>Заголовок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4077072"/>
            <a:ext cx="5796136" cy="1752600"/>
          </a:xfrm>
        </p:spPr>
        <p:txBody>
          <a:bodyPr>
            <a:normAutofit fontScale="92500" lnSpcReduction="10000"/>
          </a:bodyPr>
          <a:lstStyle/>
          <a:p>
            <a:r>
              <a:rPr lang="uk-UA" sz="28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Верхньодуванська</a:t>
            </a:r>
            <a:r>
              <a:rPr lang="uk-UA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загальноосвітня школа І – ІІІ ступенів</a:t>
            </a:r>
          </a:p>
          <a:p>
            <a:r>
              <a:rPr lang="uk-UA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Сватівської</a:t>
            </a:r>
            <a:r>
              <a:rPr lang="uk-UA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районнної</a:t>
            </a:r>
            <a:r>
              <a:rPr lang="uk-UA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ради Луганської області</a:t>
            </a:r>
            <a:endParaRPr lang="ru-RU" sz="28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0"/>
            <a:ext cx="4139951" cy="6858000"/>
          </a:xfrm>
          <a:prstGeom prst="rect">
            <a:avLst/>
          </a:prstGeom>
          <a:noFill/>
        </p:spPr>
      </p:pic>
      <p:pic>
        <p:nvPicPr>
          <p:cNvPr id="5" name="Рисунок 4" descr="IMG_20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0"/>
            <a:ext cx="5220072" cy="3745454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Укомплектованість  школи</a:t>
            </a:r>
            <a:br>
              <a:rPr lang="uk-UA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педагогічними кадрами</a:t>
            </a:r>
            <a:endParaRPr lang="ru-RU" dirty="0"/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63688" y="2708920"/>
            <a:ext cx="6048672" cy="3705275"/>
          </a:xfrm>
        </p:spPr>
        <p:txBody>
          <a:bodyPr/>
          <a:lstStyle/>
          <a:p>
            <a:r>
              <a:rPr lang="uk-UA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У 2018-2019 навчальному році в школі працює   педагогів: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10 вчителів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76256" y="0"/>
            <a:ext cx="2267744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\IMG_20181221_1142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1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11760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948264" y="0"/>
            <a:ext cx="2195736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32656"/>
            <a:ext cx="5472608" cy="108498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Освітній рівень педагогічних працівників</a:t>
            </a:r>
            <a:endParaRPr lang="ru-RU" b="1" dirty="0">
              <a:solidFill>
                <a:srgbClr val="003399"/>
              </a:solidFill>
            </a:endParaRPr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8036196"/>
              </p:ext>
            </p:extLst>
          </p:nvPr>
        </p:nvGraphicFramePr>
        <p:xfrm>
          <a:off x="1979613" y="2133600"/>
          <a:ext cx="5472112" cy="3992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  <a:t>Віковий склад педагогів</a:t>
            </a:r>
            <a:endParaRPr lang="ru-RU" dirty="0"/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0" y="1700808"/>
          <a:ext cx="9144000" cy="515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Кваліфікація педагогів</a:t>
            </a:r>
            <a:endParaRPr lang="ru-RU" dirty="0"/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graphicFrame>
        <p:nvGraphicFramePr>
          <p:cNvPr id="12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010634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5616624" cy="1426170"/>
          </a:xfrm>
        </p:spPr>
        <p:txBody>
          <a:bodyPr>
            <a:noAutofit/>
          </a:bodyPr>
          <a:lstStyle/>
          <a:p>
            <a:r>
              <a:rPr lang="uk-UA" sz="20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Атестація</a:t>
            </a:r>
            <a:r>
              <a:rPr lang="uk-UA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br>
              <a:rPr lang="uk-UA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ріст професійної майстерності вчителя, забезпечення ефективності навчально-виховного процесу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8" name="Содержимое 7" descr="атестація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615843"/>
            <a:ext cx="6480720" cy="5242157"/>
          </a:xfrm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907704" y="3152725"/>
            <a:ext cx="6347048" cy="3705275"/>
          </a:xfrm>
        </p:spPr>
        <p:txBody>
          <a:bodyPr>
            <a:normAutofit fontScale="77500" lnSpcReduction="20000"/>
          </a:bodyPr>
          <a:lstStyle/>
          <a:p>
            <a:endParaRPr lang="uk-UA" sz="4000" b="1" spc="300" dirty="0" smtClean="0">
              <a:ln w="11430" cmpd="sng">
                <a:solidFill>
                  <a:srgbClr val="3333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uk-UA" sz="4000" b="1" spc="300" dirty="0" smtClean="0">
              <a:ln w="11430" cmpd="sng">
                <a:solidFill>
                  <a:srgbClr val="3333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uk-UA" sz="4000" b="1" spc="300" dirty="0" smtClean="0">
              <a:ln w="11430" cmpd="sng">
                <a:solidFill>
                  <a:srgbClr val="3333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uk-UA" sz="4000" b="1" spc="300" dirty="0" smtClean="0">
                <a:ln w="11430" cmpd="sng">
                  <a:solidFill>
                    <a:srgbClr val="3333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Навчання – це радість пізнання,краса розумової праці.</a:t>
            </a:r>
          </a:p>
          <a:p>
            <a:pPr>
              <a:buNone/>
            </a:pPr>
            <a:endParaRPr lang="uk-UA" b="1" spc="300" dirty="0" smtClean="0">
              <a:ln w="11430" cmpd="sng">
                <a:solidFill>
                  <a:srgbClr val="3333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r">
              <a:buNone/>
            </a:pPr>
            <a:r>
              <a:rPr lang="uk-UA" b="1" spc="300" dirty="0" smtClean="0">
                <a:ln w="11430" cmpd="sng">
                  <a:solidFill>
                    <a:srgbClr val="3333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          </a:t>
            </a:r>
            <a:r>
              <a:rPr lang="uk-UA" b="1" spc="300" dirty="0" smtClean="0">
                <a:ln w="11430" cmpd="sng">
                  <a:solidFill>
                    <a:srgbClr val="3333CC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В.Сухомлинський</a:t>
            </a:r>
            <a:endParaRPr lang="ru-RU" b="1" spc="300" dirty="0">
              <a:ln w="11430" cmpd="sng">
                <a:solidFill>
                  <a:srgbClr val="3333CC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" name="Picture 2" descr="D:\АРХИВ 2018\фото тел\PC1853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4091785" cy="4293096"/>
          </a:xfrm>
          <a:prstGeom prst="rect">
            <a:avLst/>
          </a:prstGeom>
          <a:noFill/>
        </p:spPr>
      </p:pic>
      <p:pic>
        <p:nvPicPr>
          <p:cNvPr id="8" name="Picture 2" descr="D:\АРХИВ 2018\фото тел\IMG_20181107_121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3489669" cy="4293096"/>
          </a:xfrm>
          <a:prstGeom prst="rect">
            <a:avLst/>
          </a:prstGeom>
          <a:noFill/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007\Pictures\ПРАВО\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492896"/>
            <a:ext cx="5580112" cy="4365104"/>
          </a:xfrm>
          <a:prstGeom prst="rect">
            <a:avLst/>
          </a:prstGeom>
          <a:noFill/>
        </p:spPr>
      </p:pic>
      <p:pic>
        <p:nvPicPr>
          <p:cNvPr id="1027" name="Picture 3" descr="D:\АРХИВ 2018\фото тел\Захід Найрозумніший\PC185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1" y="2996952"/>
            <a:ext cx="3602644" cy="3861048"/>
          </a:xfrm>
          <a:prstGeom prst="rect">
            <a:avLst/>
          </a:prstGeom>
          <a:noFill/>
        </p:spPr>
      </p:pic>
      <p:pic>
        <p:nvPicPr>
          <p:cNvPr id="1028" name="Picture 4" descr="D:\АРХИВ 2018\фото тел\Захід Найрозумніший\PC1853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0"/>
            <a:ext cx="3024336" cy="2996952"/>
          </a:xfrm>
          <a:prstGeom prst="rect">
            <a:avLst/>
          </a:prstGeom>
          <a:noFill/>
        </p:spPr>
      </p:pic>
      <p:pic>
        <p:nvPicPr>
          <p:cNvPr id="1029" name="Picture 5" descr="D:\АЛЬБОМ\ФОТООООО\ФОТО\IMG_20181127_10540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0"/>
            <a:ext cx="3869038" cy="2913720"/>
          </a:xfrm>
          <a:prstGeom prst="rect">
            <a:avLst/>
          </a:prstGeom>
          <a:noFill/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916832"/>
            <a:ext cx="8229600" cy="3010346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6000" b="1" i="1" dirty="0" smtClean="0">
                <a:ln w="28575">
                  <a:solidFill>
                    <a:srgbClr val="CC66FF"/>
                  </a:solidFill>
                </a:ln>
              </a:rPr>
              <a:t>«</a:t>
            </a:r>
            <a:r>
              <a:rPr lang="ru-RU" sz="6000" b="1" i="1" dirty="0" err="1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Гарний</a:t>
            </a:r>
            <a:r>
              <a:rPr lang="ru-RU" sz="6000" b="1" i="1" dirty="0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 учитель </a:t>
            </a:r>
            <a:r>
              <a:rPr lang="ru-RU" sz="6000" b="1" i="1" dirty="0" err="1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6000" b="1" i="1" dirty="0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6000" b="1" i="1" dirty="0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err="1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навчити</a:t>
            </a:r>
            <a:r>
              <a:rPr lang="ru-RU" sz="6000" b="1" i="1" dirty="0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i="1" dirty="0" err="1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6000" b="1" i="1" dirty="0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6000" b="1" i="1" dirty="0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err="1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6000" b="1" i="1" dirty="0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 тому, </a:t>
            </a:r>
            <a:br>
              <a:rPr lang="ru-RU" sz="6000" b="1" i="1" dirty="0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err="1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sz="6000" b="1" i="1" dirty="0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 сам не </a:t>
            </a:r>
            <a:r>
              <a:rPr lang="ru-RU" sz="6000" b="1" i="1" dirty="0" err="1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вміє</a:t>
            </a:r>
            <a:r>
              <a:rPr lang="ru-RU" sz="6000" b="1" i="1" dirty="0" smtClean="0">
                <a:ln w="28575">
                  <a:solidFill>
                    <a:srgbClr val="CC66FF"/>
                  </a:solidFill>
                </a:ln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5361459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098" name="Picture 2" descr="C:\Users\007\Pictures\ПРАВО\img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Основа діяльності школи – </a:t>
            </a:r>
            <a:b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діючі законодавчі та освітні </a:t>
            </a:r>
            <a:b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нормативні документи України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771800" cy="422108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Закони України:</a:t>
            </a: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«Про освіту», «Про дошкільну освіту», «Про загальну середню освіту», «Про охорону праці», «Про дитяче харчування», Конвенція про права дитини та інші.</a:t>
            </a: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Укази Президента України:</a:t>
            </a: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«Про заходи щодо забезпечення пріоритетного розвитку освіти в Україні», «Про Національну доктрину розвитку освіти»</a:t>
            </a:r>
          </a:p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Постанови Кабінету Міністрів України, Накази, Листи МОН України.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800" b="1" dirty="0" smtClean="0">
                <a:ln w="11430">
                  <a:solidFill>
                    <a:srgbClr val="660066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Інтегрування звичайного уроку з</a:t>
            </a:r>
            <a:br>
              <a:rPr lang="uk-UA" sz="2800" b="1" dirty="0" smtClean="0">
                <a:ln w="11430">
                  <a:solidFill>
                    <a:srgbClr val="660066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n w="11430">
                  <a:solidFill>
                    <a:srgbClr val="660066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комп'ютером дозволяє вчителю </a:t>
            </a:r>
            <a:br>
              <a:rPr lang="uk-UA" sz="2800" b="1" dirty="0" smtClean="0">
                <a:ln w="11430">
                  <a:solidFill>
                    <a:srgbClr val="660066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n w="11430">
                  <a:solidFill>
                    <a:srgbClr val="660066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здійснювати процес навчання</a:t>
            </a:r>
            <a:br>
              <a:rPr lang="uk-UA" sz="2800" b="1" dirty="0" smtClean="0">
                <a:ln w="11430">
                  <a:solidFill>
                    <a:srgbClr val="660066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n w="11430">
                  <a:solidFill>
                    <a:srgbClr val="660066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більш цікавим та інтенсивним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339752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19672" y="2420888"/>
            <a:ext cx="6264696" cy="3705275"/>
          </a:xfrm>
        </p:spPr>
        <p:txBody>
          <a:bodyPr/>
          <a:lstStyle/>
          <a:p>
            <a:pPr marL="0" indent="0">
              <a:buNone/>
            </a:pPr>
            <a:r>
              <a:rPr lang="uk-UA" sz="4000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Переваги використання ІКТ: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 Індивідуалізація навчання;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 Інтенсифікація роботи учня;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 Розширення інформаційних потоків    при використанні </a:t>
            </a:r>
            <a:r>
              <a:rPr lang="en-US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Internet</a:t>
            </a:r>
            <a:r>
              <a:rPr lang="uk-UA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.</a:t>
            </a:r>
            <a:endParaRPr lang="ru-RU" dirty="0" smtClean="0">
              <a:ln>
                <a:solidFill>
                  <a:srgbClr val="7030A0"/>
                </a:solidFill>
              </a:ln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5" name="Picture 3" descr="C:\Users\007\Pictures\ПРАВО\презентація\IMG_20171204_0923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227" y="1803112"/>
            <a:ext cx="3263789" cy="3312368"/>
          </a:xfrm>
          <a:prstGeom prst="rect">
            <a:avLst/>
          </a:prstGeom>
          <a:noFill/>
        </p:spPr>
      </p:pic>
      <p:pic>
        <p:nvPicPr>
          <p:cNvPr id="3074" name="Picture 2" descr="C:\Users\User\Desktop\Новая папка\IMG_20181220_0834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0648"/>
            <a:ext cx="3096344" cy="31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007\Pictures\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0"/>
            <a:ext cx="6034617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Сучасний</a:t>
            </a:r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урок: </a:t>
            </a:r>
            <a:b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співпраця</a:t>
            </a:r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вчителя</a:t>
            </a:r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учня</a:t>
            </a:r>
            <a:endParaRPr lang="ru-RU" sz="4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979712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20272" y="0"/>
            <a:ext cx="212372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146" name="Picture 2" descr="D:\АРХІВ 2016\Новая папка (3)\IMG_20161115_1029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048" y="1717980"/>
            <a:ext cx="3851920" cy="2900828"/>
          </a:xfrm>
          <a:prstGeom prst="rect">
            <a:avLst/>
          </a:prstGeom>
          <a:noFill/>
        </p:spPr>
      </p:pic>
      <p:pic>
        <p:nvPicPr>
          <p:cNvPr id="9" name="Picture 2" descr="D:\АЛЬБОМ\ФОТООООО\ФОТО\IMG_20181127_1004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2465" y="4616864"/>
            <a:ext cx="3649322" cy="2232248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72816"/>
            <a:ext cx="3528392" cy="284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D:\АРХИВ 2018\АРХИВ 2\фото\IMG_20170427_0922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73016"/>
            <a:ext cx="4060092" cy="3057600"/>
          </a:xfrm>
          <a:prstGeom prst="rect">
            <a:avLst/>
          </a:prstGeom>
          <a:noFill/>
        </p:spPr>
      </p:pic>
      <p:pic>
        <p:nvPicPr>
          <p:cNvPr id="13314" name="Picture 2" descr="D:\ирина\фото\IMG_20181017_0906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02632"/>
            <a:ext cx="3600400" cy="345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228184" y="0"/>
            <a:ext cx="2915816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268" name="Picture 4" descr="D:\АРХИВ 2018\АРХИВ 2\фото\IMG_20170427_0922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0"/>
            <a:ext cx="3537039" cy="39330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5400600" cy="1143000"/>
          </a:xfrm>
        </p:spPr>
        <p:txBody>
          <a:bodyPr>
            <a:normAutofit/>
          </a:bodyPr>
          <a:lstStyle/>
          <a:p>
            <a:r>
              <a:rPr lang="uk-UA" sz="32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напрямки методичної роботи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115616" y="2276872"/>
            <a:ext cx="6912768" cy="3849291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сприяння розвитку навичок  самостійної роботи вчителя з метою безперервного підвищення кваліфікації й удосконалення педагогічної майстерності;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розвиток учительської творчості;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покращення методичної підготовки педагогічних кадрів;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розвиток самоаналізу й самоконтролю діяльності;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вивчення стилю роботи вчителя, його особистісних якостей і на цій основі створення умов для професійного росту й оптимальної взаємодії з колективами учнів, учителів, батьків;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Структура методичної роботи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83768" y="1268760"/>
            <a:ext cx="4392488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</a:rPr>
              <a:t>Педагогічна </a:t>
            </a:r>
            <a:r>
              <a:rPr lang="uk-UA" sz="2400" b="1" dirty="0">
                <a:solidFill>
                  <a:srgbClr val="002060"/>
                </a:solidFill>
              </a:rPr>
              <a:t>рада</a:t>
            </a:r>
            <a:endParaRPr lang="ru-RU" sz="2400" b="1" dirty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131840" y="2636912"/>
            <a:ext cx="3167956" cy="968970"/>
          </a:xfrm>
          <a:prstGeom prst="roundRect">
            <a:avLst>
              <a:gd name="adj" fmla="val 31113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rgbClr val="002060"/>
                </a:solidFill>
              </a:rPr>
              <a:t>Методична рада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75656" y="4221088"/>
            <a:ext cx="2160240" cy="736188"/>
          </a:xfrm>
          <a:prstGeom prst="round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2">
                    <a:lumMod val="75000"/>
                  </a:schemeClr>
                </a:solidFill>
              </a:rPr>
              <a:t>Психолого-педагогічний семінар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84168" y="4365104"/>
            <a:ext cx="2520280" cy="6719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2060"/>
                </a:solidFill>
              </a:rPr>
              <a:t>Творча група вчителів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2123728" y="3501008"/>
            <a:ext cx="108012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endCxn id="11" idx="0"/>
          </p:cNvCxnSpPr>
          <p:nvPr/>
        </p:nvCxnSpPr>
        <p:spPr>
          <a:xfrm>
            <a:off x="6300192" y="3573016"/>
            <a:ext cx="1044116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9" idx="0"/>
          </p:cNvCxnSpPr>
          <p:nvPr/>
        </p:nvCxnSpPr>
        <p:spPr>
          <a:xfrm flipH="1">
            <a:off x="4715818" y="2060848"/>
            <a:ext cx="72206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трелка вниз 36"/>
          <p:cNvSpPr/>
          <p:nvPr/>
        </p:nvSpPr>
        <p:spPr>
          <a:xfrm>
            <a:off x="2051720" y="5013176"/>
            <a:ext cx="432048" cy="6358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>
            <a:off x="7092280" y="5085184"/>
            <a:ext cx="432048" cy="6358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низ 38"/>
          <p:cNvSpPr/>
          <p:nvPr/>
        </p:nvSpPr>
        <p:spPr>
          <a:xfrm>
            <a:off x="4427984" y="3717032"/>
            <a:ext cx="720080" cy="16561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899592" y="5657671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Методична робота-систематична , цілеспрямована, колективна та індивідуальна діяльність педагогів з підвищенням професійної майстерності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u="sng" dirty="0" smtClean="0">
                <a:solidFill>
                  <a:srgbClr val="FF0000"/>
                </a:solidFill>
                <a:latin typeface="Monotype Corsiva" pitchFamily="66" charset="0"/>
              </a:rPr>
              <a:t>Форми методичної роботи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3" name="Picture 3" descr="C:\Users\007\Pictures\ПРАВО\metod_form_rabo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4719" y="1628800"/>
            <a:ext cx="7295797" cy="46085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Новая папка\IMG_20181221_1132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786"/>
            <a:ext cx="4668011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Новая папка\IMG_20181221_1133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760" y="3518820"/>
            <a:ext cx="3875510" cy="331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Новая папка\IMG_20181221_1133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18820"/>
            <a:ext cx="408620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Новая папка\IMG_20181221_1134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633"/>
            <a:ext cx="3388302" cy="352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835696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96336" y="0"/>
            <a:ext cx="1547664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Тиждень української мови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4" descr="D:\РОБОЧИЙ СТІЛ\ЧОРНОБИЛЬ\Фото -школа\шевченко фотки\IMG_517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903" y="3789040"/>
            <a:ext cx="32559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84784"/>
            <a:ext cx="324961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D:\АРХИВ 2018\АРХИВ 2\ТЕЛЕФОН\IMG_20180312_1103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861048"/>
            <a:ext cx="2952328" cy="244827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Внутрішні нормативні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документи, що регламентують діяльність закладу:</a:t>
            </a:r>
            <a:endParaRPr lang="ru-RU" sz="3600" dirty="0"/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339752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03648" y="2276872"/>
            <a:ext cx="6275040" cy="381642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Статуту, розробленого  на основі Примірного статуту та затвердженого рішенням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Сватівської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районної ради від 14.12.2004 № 19/7;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Колективного договору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Правил внутрішнього трудового розпорядку, затверджених зборами трудового колективу 28.08.2012 року;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Річного плану роботи, затвердженого рішенням засідання педагогічної ради від   30.08.2018 року; протокол № _1_ 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Робочого навчального плану, узгодженого з радою школи (протокол від 30.08.2018р.  № _1__)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Тиждень історії та </a:t>
            </a:r>
            <a:b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првознавства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178085"/>
            <a:ext cx="2815815" cy="3489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D:\ирина\телефон\IMG_20181218_1155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900270"/>
            <a:ext cx="3048643" cy="499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195" name="Picture 3" descr="D:\ирина\Захід Найрозумніший\PC1853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146" y="1537079"/>
            <a:ext cx="3384376" cy="329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Тиждень фізичної культури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D:\АРХИВ 2018\АРХИВ 2\фото\IMG_20170426_1039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170856"/>
            <a:ext cx="3888432" cy="3687144"/>
          </a:xfrm>
          <a:prstGeom prst="rect">
            <a:avLst/>
          </a:prstGeom>
          <a:noFill/>
        </p:spPr>
      </p:pic>
      <p:pic>
        <p:nvPicPr>
          <p:cNvPr id="1027" name="Picture 3" descr="D:\АРХИВ 2018\АРХИВ 2\фото\IMG_20170426_104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78224"/>
            <a:ext cx="5004048" cy="3679776"/>
          </a:xfrm>
          <a:prstGeom prst="rect">
            <a:avLst/>
          </a:prstGeom>
          <a:noFill/>
        </p:spPr>
      </p:pic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2" t="39877" r="33741" b="4056"/>
          <a:stretch/>
        </p:blipFill>
        <p:spPr bwMode="auto">
          <a:xfrm>
            <a:off x="2771800" y="1052736"/>
            <a:ext cx="4032448" cy="287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Навчальні досягнення учнів у</a:t>
            </a:r>
            <a:br>
              <a:rPr lang="uk-UA" sz="3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2015-2017 навчальних роках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116013" y="2276475"/>
          <a:ext cx="6911975" cy="3849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dirty="0"/>
              <a:t>Рівень навчальних досягнень учнів класів за результатами ДПА </a:t>
            </a:r>
            <a:br>
              <a:rPr lang="uk-UA" sz="3200" dirty="0"/>
            </a:br>
            <a:r>
              <a:rPr lang="uk-UA" sz="3200" dirty="0" smtClean="0"/>
              <a:t>2017-2018 </a:t>
            </a:r>
            <a:r>
              <a:rPr lang="uk-UA" sz="3200" dirty="0" err="1"/>
              <a:t>н.р</a:t>
            </a:r>
            <a:r>
              <a:rPr lang="uk-UA" sz="3200" dirty="0" smtClean="0"/>
              <a:t>.</a:t>
            </a:r>
            <a:br>
              <a:rPr lang="uk-UA" sz="3200" dirty="0" smtClean="0"/>
            </a:br>
            <a:r>
              <a:rPr lang="uk-UA" sz="3200" dirty="0" smtClean="0"/>
              <a:t>4 клас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0995765"/>
              </p:ext>
            </p:extLst>
          </p:nvPr>
        </p:nvGraphicFramePr>
        <p:xfrm>
          <a:off x="1116013" y="2276475"/>
          <a:ext cx="6911975" cy="3849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dirty="0" smtClean="0">
                <a:solidFill>
                  <a:prstClr val="black"/>
                </a:solidFill>
              </a:rPr>
              <a:t/>
            </a:r>
            <a:br>
              <a:rPr lang="uk-UA" sz="3600" dirty="0" smtClean="0">
                <a:solidFill>
                  <a:prstClr val="black"/>
                </a:solidFill>
              </a:rPr>
            </a:br>
            <a:r>
              <a:rPr lang="uk-UA" sz="3600" dirty="0">
                <a:solidFill>
                  <a:prstClr val="black"/>
                </a:solidFill>
              </a:rPr>
              <a:t/>
            </a:r>
            <a:br>
              <a:rPr lang="uk-UA" sz="3600" dirty="0">
                <a:solidFill>
                  <a:prstClr val="black"/>
                </a:solidFill>
              </a:rPr>
            </a:br>
            <a:r>
              <a:rPr lang="uk-UA" sz="3600" dirty="0" smtClean="0">
                <a:solidFill>
                  <a:prstClr val="black"/>
                </a:solidFill>
              </a:rPr>
              <a:t/>
            </a:r>
            <a:br>
              <a:rPr lang="uk-UA" sz="3600" dirty="0" smtClean="0">
                <a:solidFill>
                  <a:prstClr val="black"/>
                </a:solidFill>
              </a:rPr>
            </a:br>
            <a:r>
              <a:rPr lang="uk-UA" sz="3600" dirty="0" smtClean="0">
                <a:solidFill>
                  <a:prstClr val="black"/>
                </a:solidFill>
              </a:rPr>
              <a:t>Рівень </a:t>
            </a:r>
            <a:r>
              <a:rPr lang="uk-UA" sz="3600" dirty="0">
                <a:solidFill>
                  <a:prstClr val="black"/>
                </a:solidFill>
              </a:rPr>
              <a:t>навчальних досягнень учнів класів за результатами ДПА </a:t>
            </a:r>
            <a:br>
              <a:rPr lang="uk-UA" sz="3600" dirty="0">
                <a:solidFill>
                  <a:prstClr val="black"/>
                </a:solidFill>
              </a:rPr>
            </a:br>
            <a:r>
              <a:rPr lang="uk-UA" sz="3600" dirty="0" smtClean="0">
                <a:solidFill>
                  <a:prstClr val="black"/>
                </a:solidFill>
              </a:rPr>
              <a:t>2017-2018 </a:t>
            </a:r>
            <a:r>
              <a:rPr lang="uk-UA" sz="3600" dirty="0" err="1">
                <a:solidFill>
                  <a:prstClr val="black"/>
                </a:solidFill>
              </a:rPr>
              <a:t>н.р</a:t>
            </a:r>
            <a:r>
              <a:rPr lang="uk-UA" sz="3600" dirty="0" smtClean="0">
                <a:solidFill>
                  <a:prstClr val="black"/>
                </a:solidFill>
              </a:rPr>
              <a:t>.</a:t>
            </a:r>
            <a:br>
              <a:rPr lang="uk-UA" sz="3600" dirty="0" smtClean="0">
                <a:solidFill>
                  <a:prstClr val="black"/>
                </a:solidFill>
              </a:rPr>
            </a:br>
            <a:r>
              <a:rPr lang="uk-UA" sz="3600" dirty="0" smtClean="0">
                <a:solidFill>
                  <a:prstClr val="black"/>
                </a:solidFill>
              </a:rPr>
              <a:t>9 клас</a:t>
            </a:r>
            <a:r>
              <a:rPr lang="uk-UA" sz="4000" dirty="0" smtClean="0">
                <a:solidFill>
                  <a:prstClr val="black"/>
                </a:solidFill>
              </a:rPr>
              <a:t/>
            </a:r>
            <a:br>
              <a:rPr lang="uk-UA" sz="4000" dirty="0" smtClean="0">
                <a:solidFill>
                  <a:prstClr val="black"/>
                </a:solidFill>
              </a:rPr>
            </a:b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3104845"/>
              </p:ext>
            </p:extLst>
          </p:nvPr>
        </p:nvGraphicFramePr>
        <p:xfrm>
          <a:off x="1116013" y="2276475"/>
          <a:ext cx="6911975" cy="3849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dirty="0">
                <a:solidFill>
                  <a:prstClr val="black"/>
                </a:solidFill>
              </a:rPr>
              <a:t>Рівень навчальних досягнень учнів класів за результатами </a:t>
            </a:r>
            <a:r>
              <a:rPr lang="uk-UA" sz="3200" dirty="0" smtClean="0">
                <a:solidFill>
                  <a:prstClr val="black"/>
                </a:solidFill>
              </a:rPr>
              <a:t>ЗНО</a:t>
            </a:r>
            <a:r>
              <a:rPr lang="uk-UA" sz="3200" dirty="0">
                <a:solidFill>
                  <a:prstClr val="black"/>
                </a:solidFill>
              </a:rPr>
              <a:t/>
            </a:r>
            <a:br>
              <a:rPr lang="uk-UA" sz="3200" dirty="0">
                <a:solidFill>
                  <a:prstClr val="black"/>
                </a:solidFill>
              </a:rPr>
            </a:br>
            <a:r>
              <a:rPr lang="uk-UA" sz="3200" dirty="0">
                <a:solidFill>
                  <a:prstClr val="black"/>
                </a:solidFill>
              </a:rPr>
              <a:t>2017-2018 н</a:t>
            </a:r>
            <a:r>
              <a:rPr lang="uk-UA" sz="3200" dirty="0" smtClean="0">
                <a:solidFill>
                  <a:prstClr val="black"/>
                </a:solidFill>
              </a:rPr>
              <a:t>. р</a:t>
            </a:r>
            <a:r>
              <a:rPr lang="uk-UA" sz="3200" dirty="0">
                <a:solidFill>
                  <a:prstClr val="black"/>
                </a:solidFill>
              </a:rPr>
              <a:t>.</a:t>
            </a:r>
            <a:br>
              <a:rPr lang="uk-UA" sz="3200" dirty="0">
                <a:solidFill>
                  <a:prstClr val="black"/>
                </a:solidFill>
              </a:rPr>
            </a:br>
            <a:r>
              <a:rPr lang="uk-UA" sz="3200" dirty="0" smtClean="0">
                <a:solidFill>
                  <a:prstClr val="black"/>
                </a:solidFill>
              </a:rPr>
              <a:t>11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0328926"/>
              </p:ext>
            </p:extLst>
          </p:nvPr>
        </p:nvGraphicFramePr>
        <p:xfrm>
          <a:off x="1116013" y="2276475"/>
          <a:ext cx="6911975" cy="3849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5832648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Фактори, що впливають на якість знань учнів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116013" y="2276872"/>
            <a:ext cx="3023939" cy="384929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uk-UA" b="1" u="sng" dirty="0" smtClean="0"/>
              <a:t>Зовнішні</a:t>
            </a:r>
            <a:r>
              <a:rPr lang="uk-UA" dirty="0" smtClean="0"/>
              <a:t>: </a:t>
            </a:r>
          </a:p>
          <a:p>
            <a:pPr>
              <a:buFontTx/>
              <a:buChar char="-"/>
            </a:pPr>
            <a:r>
              <a:rPr lang="uk-UA" dirty="0" smtClean="0"/>
              <a:t>часткове або повне скорочення педагогічного та обслуговуючого персоналу;</a:t>
            </a:r>
          </a:p>
          <a:p>
            <a:pPr>
              <a:buFontTx/>
              <a:buChar char="-"/>
            </a:pPr>
            <a:r>
              <a:rPr lang="uk-UA" dirty="0"/>
              <a:t>в</a:t>
            </a:r>
            <a:r>
              <a:rPr lang="uk-UA" dirty="0" smtClean="0"/>
              <a:t>икладання вчителем більше 3-х предметів;</a:t>
            </a:r>
          </a:p>
          <a:p>
            <a:pPr>
              <a:buFontTx/>
              <a:buChar char="-"/>
            </a:pPr>
            <a:r>
              <a:rPr lang="uk-UA" dirty="0"/>
              <a:t>н</a:t>
            </a:r>
            <a:r>
              <a:rPr lang="uk-UA" dirty="0" smtClean="0"/>
              <a:t>изька наповнюваність класів;</a:t>
            </a:r>
          </a:p>
          <a:p>
            <a:pPr>
              <a:buFontTx/>
              <a:buChar char="-"/>
            </a:pPr>
            <a:r>
              <a:rPr lang="uk-UA" dirty="0"/>
              <a:t>н</a:t>
            </a:r>
            <a:r>
              <a:rPr lang="uk-UA" dirty="0" smtClean="0"/>
              <a:t>едостатня навчально-матеріальна база.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098" y="2204864"/>
            <a:ext cx="3373472" cy="38884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6632"/>
            <a:ext cx="7320813" cy="5418602"/>
          </a:xfrm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АРХИВ 2017\ТЕЛЕФОН\IMG_20180118_1058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1538" y="1779323"/>
            <a:ext cx="3932464" cy="32129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0"/>
            <a:ext cx="6120680" cy="216024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35" y="1772816"/>
            <a:ext cx="3388153" cy="2690260"/>
          </a:xfrm>
          <a:prstGeom prst="rect">
            <a:avLst/>
          </a:prstGeom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691680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308304" y="0"/>
            <a:ext cx="1835696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3528392" cy="277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1" t="18895" r="54383" b="12553"/>
          <a:stretch/>
        </p:blipFill>
        <p:spPr bwMode="auto">
          <a:xfrm>
            <a:off x="7067962" y="3789040"/>
            <a:ext cx="2075274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D:\АРХІВ\Новая папка\9 травня\DSCN07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91173"/>
            <a:ext cx="3544968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707088" cy="99412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школі діє шкільний музей </a:t>
            </a:r>
            <a:b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Шевченківська світлиця та бібліотека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D:\ирина\школа класи\PC1853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334786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Picture 2" descr="D:\ВСЕ ЩО МЕНІ ПОТРІБНО\фото\DSCF23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916832"/>
            <a:ext cx="3096344" cy="2604830"/>
          </a:xfrm>
          <a:prstGeom prst="rect">
            <a:avLst/>
          </a:prstGeom>
          <a:noFill/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76256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2" name="Picture 4" descr="D:\АЛЬБОМ\ФОТООООО\фото2\ФОТО\День села 2018\DSCN08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32448"/>
            <a:ext cx="4300736" cy="3225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5012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Мета роботи школи</a:t>
            </a:r>
            <a:r>
              <a:rPr lang="uk-UA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83768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99592" y="1772816"/>
            <a:ext cx="7427168" cy="4209331"/>
          </a:xfrm>
        </p:spPr>
        <p:txBody>
          <a:bodyPr>
            <a:normAutofit fontScale="92500" lnSpcReduction="10000"/>
          </a:bodyPr>
          <a:lstStyle/>
          <a:p>
            <a:r>
              <a:rPr lang="uk-UA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</a:t>
            </a:r>
            <a:r>
              <a:rPr lang="uk-UA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творити належні умови для забезпечення реалізації  права громадян на отримання повної загальної середньої освіти, розвитку творчого потенціалу учнів та вчителів в умовах реформування освітньої галузі, формувати в учнів національну свідомість, активну громадську позицію, дати міцні знання, виховати моральну та культурну людину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5488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098" name="Picture 2" descr="D:\ирина\фото\IMG_20180505_1014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23483">
            <a:off x="179512" y="4000504"/>
            <a:ext cx="2907094" cy="203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3496">
            <a:off x="2333981" y="3966876"/>
            <a:ext cx="2809143" cy="1800200"/>
          </a:xfrm>
          <a:prstGeom prst="rect">
            <a:avLst/>
          </a:prstGeom>
        </p:spPr>
      </p:pic>
      <p:pic>
        <p:nvPicPr>
          <p:cNvPr id="4101" name="Picture 5" descr="D:\2016-2017\Срочно\ФОТО\прибирання терит\IMG_20160406_1143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7589">
            <a:off x="4757455" y="3550400"/>
            <a:ext cx="3202359" cy="2261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49747"/>
            <a:ext cx="6408712" cy="3501009"/>
          </a:xfrm>
        </p:spPr>
      </p:pic>
    </p:spTree>
    <p:extLst>
      <p:ext uri="{BB962C8B-B14F-4D97-AF65-F5344CB8AC3E}">
        <p14:creationId xmlns:p14="http://schemas.microsoft.com/office/powerpoint/2010/main" val="848052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1907704" y="332656"/>
            <a:ext cx="5400600" cy="1368152"/>
          </a:xfrm>
          <a:prstGeom prst="horizontalScroll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Cambria Math" pitchFamily="18" charset="0"/>
                <a:ea typeface="Cambria Math" pitchFamily="18" charset="0"/>
              </a:rPr>
              <a:t>Управлінська діяльність</a:t>
            </a:r>
            <a:endParaRPr lang="ru-RU" sz="32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2411760" y="1844824"/>
            <a:ext cx="4248472" cy="720080"/>
          </a:xfrm>
          <a:prstGeom prst="foldedCorner">
            <a:avLst>
              <a:gd name="adj" fmla="val 50000"/>
            </a:avLst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i="1" dirty="0" smtClean="0"/>
          </a:p>
          <a:p>
            <a:pPr algn="ctr"/>
            <a:r>
              <a:rPr lang="uk-UA" sz="2400" b="1" i="1" dirty="0" smtClean="0">
                <a:solidFill>
                  <a:srgbClr val="C00000"/>
                </a:solidFill>
              </a:rPr>
              <a:t>Демократичний стиль управління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1187624" y="3212976"/>
            <a:ext cx="2592288" cy="1368152"/>
          </a:xfrm>
          <a:prstGeom prst="homePlate">
            <a:avLst>
              <a:gd name="adj" fmla="val 4914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normAutofit fontScale="55000" lnSpcReduction="20000"/>
          </a:bodyPr>
          <a:lstStyle/>
          <a:p>
            <a:pPr algn="ctr"/>
            <a:r>
              <a:rPr lang="uk-UA" dirty="0" smtClean="0"/>
              <a:t>Річне планування здійснюється із залученням до його розробки всіх працівників</a:t>
            </a:r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2411760" y="2636912"/>
            <a:ext cx="504056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Пятиугольник 15"/>
          <p:cNvSpPr/>
          <p:nvPr/>
        </p:nvSpPr>
        <p:spPr>
          <a:xfrm>
            <a:off x="5796136" y="3284984"/>
            <a:ext cx="2304256" cy="1373994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Директор щорічно звітує перед батьківською громадою</a:t>
            </a:r>
            <a:endParaRPr lang="ru-RU" dirty="0"/>
          </a:p>
        </p:txBody>
      </p:sp>
      <p:sp>
        <p:nvSpPr>
          <p:cNvPr id="17" name="Пятиугольник 16"/>
          <p:cNvSpPr/>
          <p:nvPr/>
        </p:nvSpPr>
        <p:spPr>
          <a:xfrm>
            <a:off x="3275856" y="4653136"/>
            <a:ext cx="2736303" cy="1370112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/>
          </a:p>
          <a:p>
            <a:pPr algn="ctr"/>
            <a:r>
              <a:rPr lang="uk-UA" dirty="0" smtClean="0"/>
              <a:t>Залучаються </a:t>
            </a:r>
            <a:r>
              <a:rPr lang="uk-UA" dirty="0"/>
              <a:t>батьки та громадськість, учні до спільної роботи</a:t>
            </a:r>
            <a:endParaRPr lang="ru-RU" dirty="0"/>
          </a:p>
          <a:p>
            <a:pPr algn="ctr"/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372200" y="2636912"/>
            <a:ext cx="432048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644008" y="2492896"/>
            <a:ext cx="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5256584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Monotype Corsiva" pitchFamily="66" charset="0"/>
              </a:rPr>
              <a:t>Управлінська діяльність  спрямована на виконання завдань: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1268761"/>
            <a:ext cx="3851919" cy="2952328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Отримання учнями якісної освіти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Пятно 2 8"/>
          <p:cNvSpPr/>
          <p:nvPr/>
        </p:nvSpPr>
        <p:spPr>
          <a:xfrm>
            <a:off x="2915817" y="1700808"/>
            <a:ext cx="3240360" cy="2736304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Забезпечення загального розвитку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Пятно 2 10"/>
          <p:cNvSpPr/>
          <p:nvPr/>
        </p:nvSpPr>
        <p:spPr>
          <a:xfrm>
            <a:off x="5364089" y="1484784"/>
            <a:ext cx="3779911" cy="3168352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Формування життєво важливих </a:t>
            </a:r>
            <a:r>
              <a:rPr lang="uk-UA" sz="2000" b="1" dirty="0" err="1" smtClean="0">
                <a:solidFill>
                  <a:schemeClr val="tx1"/>
                </a:solidFill>
              </a:rPr>
              <a:t>компетенцій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2" name="Пятно 2 11"/>
          <p:cNvSpPr/>
          <p:nvPr/>
        </p:nvSpPr>
        <p:spPr>
          <a:xfrm>
            <a:off x="0" y="3644682"/>
            <a:ext cx="3707903" cy="3213318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Збереження і зміцнення здоров'я школярів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Пятно 2 12"/>
          <p:cNvSpPr/>
          <p:nvPr/>
        </p:nvSpPr>
        <p:spPr>
          <a:xfrm>
            <a:off x="2771800" y="3861048"/>
            <a:ext cx="3672408" cy="2996952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Підвищення</a:t>
            </a:r>
            <a:r>
              <a:rPr lang="uk-UA" b="1" dirty="0" smtClean="0">
                <a:solidFill>
                  <a:schemeClr val="tx1"/>
                </a:solidFill>
              </a:rPr>
              <a:t> професійного рівня педагогів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ятно 2 13"/>
          <p:cNvSpPr/>
          <p:nvPr/>
        </p:nvSpPr>
        <p:spPr>
          <a:xfrm>
            <a:off x="5491963" y="4246984"/>
            <a:ext cx="3904573" cy="2854424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Зміцнення матеріально-технічної бази школи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Лента лицом вверх 7"/>
          <p:cNvSpPr/>
          <p:nvPr/>
        </p:nvSpPr>
        <p:spPr>
          <a:xfrm>
            <a:off x="899592" y="440459"/>
            <a:ext cx="7344816" cy="1080120"/>
          </a:xfrm>
          <a:prstGeom prst="ribbon2">
            <a:avLst>
              <a:gd name="adj1" fmla="val 20515"/>
              <a:gd name="adj2" fmla="val 50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Ефективність управлінських рішень</a:t>
            </a:r>
            <a:endParaRPr lang="ru-RU" sz="240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259632" y="1412776"/>
            <a:ext cx="6984776" cy="1433494"/>
            <a:chOff x="1304958" y="1549"/>
            <a:chExt cx="5619683" cy="1282812"/>
          </a:xfrm>
          <a:scene3d>
            <a:camera prst="orthographicFront"/>
            <a:lightRig rig="fla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1304958" y="1549"/>
              <a:ext cx="5619683" cy="1282812"/>
            </a:xfrm>
            <a:prstGeom prst="ellipseRibbon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alpha val="8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alpha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1878146" y="162834"/>
              <a:ext cx="3996406" cy="1035882"/>
            </a:xfrm>
            <a:prstGeom prst="ellipseRibbon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/>
                <a:t>Забезпечено 100% охоплення дітей шкільного віку навчанням</a:t>
              </a:r>
              <a:endParaRPr lang="ru-RU" sz="2000" b="1" kern="1200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0" y="3068960"/>
            <a:ext cx="5436096" cy="2074900"/>
            <a:chOff x="34669" y="1440161"/>
            <a:chExt cx="3654470" cy="1282812"/>
          </a:xfrm>
          <a:scene3d>
            <a:camera prst="orthographicFront"/>
            <a:lightRig rig="fla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34669" y="1440161"/>
              <a:ext cx="3654470" cy="1282812"/>
            </a:xfrm>
            <a:prstGeom prst="ribbon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72241" y="1477733"/>
              <a:ext cx="3579326" cy="1207668"/>
            </a:xfrm>
            <a:prstGeom prst="ribbon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/>
                <a:t>Зростає кваліфікаційний рівень педагогів, що підтверджується рішенням атестаційних комісій</a:t>
              </a:r>
              <a:endParaRPr lang="ru-RU" sz="2000" b="1" kern="1200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148064" y="3284984"/>
            <a:ext cx="3672408" cy="1368152"/>
            <a:chOff x="9041" y="2852960"/>
            <a:chExt cx="2141614" cy="1282812"/>
          </a:xfrm>
          <a:scene3d>
            <a:camera prst="orthographicFront"/>
            <a:lightRig rig="flat" dir="t"/>
          </a:scene3d>
        </p:grpSpPr>
        <p:sp>
          <p:nvSpPr>
            <p:cNvPr id="16" name="Лента лицом вниз 15"/>
            <p:cNvSpPr/>
            <p:nvPr/>
          </p:nvSpPr>
          <p:spPr>
            <a:xfrm>
              <a:off x="9041" y="2852960"/>
              <a:ext cx="2141614" cy="1282812"/>
            </a:xfrm>
            <a:prstGeom prst="ribbon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46613" y="2890532"/>
              <a:ext cx="2066470" cy="1207668"/>
            </a:xfrm>
            <a:prstGeom prst="ribbon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b="1" kern="1200" dirty="0" smtClean="0"/>
                <a:t>Успішність учнів є стабільною</a:t>
              </a:r>
              <a:endParaRPr lang="ru-RU" sz="2400" b="1" kern="12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203848" y="5085184"/>
            <a:ext cx="4464496" cy="1282812"/>
            <a:chOff x="5490369" y="2808318"/>
            <a:chExt cx="2597843" cy="1282812"/>
          </a:xfrm>
          <a:scene3d>
            <a:camera prst="orthographicFront"/>
            <a:lightRig rig="flat" dir="t"/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5490369" y="2808318"/>
              <a:ext cx="2597843" cy="1282812"/>
            </a:xfrm>
            <a:prstGeom prst="ribbon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5527941" y="2845890"/>
              <a:ext cx="2522699" cy="1207668"/>
            </a:xfrm>
            <a:prstGeom prst="ribbon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/>
                <a:t>Щорічно в </a:t>
              </a:r>
              <a:r>
                <a:rPr lang="uk-UA" sz="2000" b="1" dirty="0" smtClean="0"/>
                <a:t>школі</a:t>
              </a:r>
              <a:r>
                <a:rPr lang="uk-UA" sz="2000" b="1" kern="1200" dirty="0" smtClean="0"/>
                <a:t> підводяться підсумки роботи за навчальний рік</a:t>
              </a:r>
              <a:endParaRPr lang="ru-RU" sz="2000" b="1" kern="12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11760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63688" y="836712"/>
            <a:ext cx="5472608" cy="121014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err="1" smtClean="0">
                <a:solidFill>
                  <a:srgbClr val="002060"/>
                </a:solidFill>
                <a:latin typeface="Monotype Corsiva" pitchFamily="66" charset="0"/>
              </a:rPr>
              <a:t>Верхньодуванська</a:t>
            </a:r>
            <a:r>
              <a:rPr lang="uk-UA" sz="32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br>
              <a:rPr lang="uk-UA" sz="32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3200" b="1" dirty="0" smtClean="0">
                <a:solidFill>
                  <a:srgbClr val="002060"/>
                </a:solidFill>
                <a:latin typeface="Monotype Corsiva" pitchFamily="66" charset="0"/>
              </a:rPr>
              <a:t>ЗОШ І – ІІІ ст.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4077072"/>
            <a:ext cx="2291622" cy="144016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rgbClr val="FFFF00"/>
                </a:solidFill>
              </a:rPr>
              <a:t>Верхньодуванська</a:t>
            </a:r>
            <a:r>
              <a:rPr lang="uk-UA" b="1" dirty="0" smtClean="0">
                <a:solidFill>
                  <a:srgbClr val="FFFF00"/>
                </a:solidFill>
              </a:rPr>
              <a:t> сільська рада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19872" y="4005064"/>
            <a:ext cx="2016224" cy="158417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Місцеві фермери та підприємці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00192" y="4005064"/>
            <a:ext cx="2088231" cy="158417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Будинок культури</a:t>
            </a:r>
            <a:endParaRPr lang="ru-RU" b="1" dirty="0">
              <a:solidFill>
                <a:srgbClr val="FFFF0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691680" y="2060848"/>
            <a:ext cx="864096" cy="2016224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11" idx="0"/>
          </p:cNvCxnSpPr>
          <p:nvPr/>
        </p:nvCxnSpPr>
        <p:spPr>
          <a:xfrm>
            <a:off x="4427984" y="2060848"/>
            <a:ext cx="0" cy="1944216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732240" y="2060848"/>
            <a:ext cx="720080" cy="187220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http://linda6035.ucoz.ru/_ld/0/198762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70"/>
            <a:ext cx="9144000" cy="696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119351" y="2971712"/>
            <a:ext cx="3168352" cy="201622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Забезпечення умов для збереження здоров'я дітей. Організація медичного обслуговування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2775" y="1697996"/>
            <a:ext cx="2238966" cy="106974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Позаурочні форми санітарно-гігієнічного виховання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67171" y="1176978"/>
            <a:ext cx="2078135" cy="98640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Проходження обов'язкового медогляду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37909" y="1720280"/>
            <a:ext cx="1944216" cy="111939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Розподіл на фізкультурні групи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96424" y="5383228"/>
            <a:ext cx="2045180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Консультації, лекції з профілактики різних видів захворювання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31419" y="5769211"/>
            <a:ext cx="194421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Загартовуючі</a:t>
            </a:r>
            <a:r>
              <a:rPr lang="uk-UA" dirty="0" smtClean="0"/>
              <a:t> процедури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36296" y="3230231"/>
            <a:ext cx="1659988" cy="11357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Дотримання режиму</a:t>
            </a:r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19031655">
            <a:off x="5983789" y="2557743"/>
            <a:ext cx="633170" cy="7417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16200000">
            <a:off x="4405728" y="2168270"/>
            <a:ext cx="601022" cy="7417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6396425" y="3508527"/>
            <a:ext cx="623848" cy="7417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2618072">
            <a:off x="5899107" y="4529550"/>
            <a:ext cx="560248" cy="7417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3610621">
            <a:off x="2815909" y="2589298"/>
            <a:ext cx="612122" cy="7417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8009425">
            <a:off x="2764749" y="4617043"/>
            <a:ext cx="714441" cy="7417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4481619" y="4999025"/>
            <a:ext cx="582663" cy="7417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AutoShape 2" descr="http://player.myshared.ru/1017348/data/images/img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AutoShape 4" descr="http://player.myshared.ru/1017348/data/images/img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8" name="Picture 8" descr="http://ingalin.ru/wp-content/uploads/2014/01/profilaktika-orvi-i-gripp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02" y="3607395"/>
            <a:ext cx="1714500" cy="280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063288" y="5341614"/>
            <a:ext cx="1888030" cy="126786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Підтримка імунітету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7975" y="3261453"/>
            <a:ext cx="1767555" cy="117049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Гаряче харчування учнів </a:t>
            </a:r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 rot="10800000">
            <a:off x="2296523" y="3475811"/>
            <a:ext cx="654794" cy="7417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91752" y="160338"/>
            <a:ext cx="7124664" cy="89239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В школі забезпечуються умови для збереження здоров'я дітей, організації медобслуговування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783649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0" grpId="0" animBg="1"/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Організація харчування – основа здоров'я й інтелектуального розвитку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115616" y="2276872"/>
            <a:ext cx="6912768" cy="3849291"/>
          </a:xfrm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Гарячим харчуванням охоплено учнів 1- 4 класів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за рахунок бюджетних коштів.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Учнів 5-11-х  класів -  за рахунок батьківських коштів.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19" name="Picture 3" descr="D:\АРХИВ 2018\фото тел\PC1853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60648"/>
            <a:ext cx="5132918" cy="3312368"/>
          </a:xfrm>
          <a:prstGeom prst="rect">
            <a:avLst/>
          </a:prstGeom>
          <a:noFill/>
        </p:spPr>
      </p:pic>
      <p:pic>
        <p:nvPicPr>
          <p:cNvPr id="9222" name="Picture 6" descr="D:\АРХИВ 2018\фото тел\IMG_20181218_1005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140968"/>
            <a:ext cx="4256040" cy="3717032"/>
          </a:xfrm>
          <a:prstGeom prst="rect">
            <a:avLst/>
          </a:prstGeom>
          <a:noFill/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D:\АРХІВ\Табір фото\15.06\IMG_20180615_0925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9" y="1484784"/>
            <a:ext cx="3373959" cy="264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D:\АРХІВ\Табір фото\Табір фото 31.05.2018\20180531_09144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3775189" cy="240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988795"/>
            <a:ext cx="3600400" cy="284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576064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 descr="D:\АРХІВ\Табір фото\15.06\IMG_20180615_09264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844395"/>
            <a:ext cx="3419872" cy="311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005137"/>
            <a:ext cx="2889250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Наші традиції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37516"/>
            <a:ext cx="3866655" cy="290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" t="27712" r="55047" b="26682"/>
          <a:stretch/>
        </p:blipFill>
        <p:spPr bwMode="auto">
          <a:xfrm>
            <a:off x="4716016" y="1253394"/>
            <a:ext cx="3456383" cy="262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 descr="D:\РОБОЧИЙ СТОЛ 2018\Ф О Т О\фі\Новая папка\новини Сватів\IMG_50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503" y="3866418"/>
            <a:ext cx="3890206" cy="299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D:\ирина\Новая папка\2016\P611313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01"/>
          <a:stretch/>
        </p:blipFill>
        <p:spPr bwMode="auto">
          <a:xfrm>
            <a:off x="846522" y="4000502"/>
            <a:ext cx="3895131" cy="285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D:\АРХИВ 2015\АРХІВ 2015\ФОТОГРАФИИ\фото\Новая папка\Новая папка\IMG_12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140968"/>
            <a:ext cx="4187957" cy="3717032"/>
          </a:xfrm>
          <a:prstGeom prst="rect">
            <a:avLst/>
          </a:prstGeom>
          <a:noFill/>
        </p:spPr>
      </p:pic>
      <p:pic>
        <p:nvPicPr>
          <p:cNvPr id="1027" name="Picture 3" descr="D:\АРХИВ 2015\АРХІВ 2015\ФОТОГРАФИИ\фото\екскурсія 4-5 клас\P50609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2887" y="3284984"/>
            <a:ext cx="4911113" cy="34080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Матеріально-технічна база</a:t>
            </a:r>
            <a:br>
              <a:rPr lang="uk-UA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</a:b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907704" y="20608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835696" y="1772816"/>
            <a:ext cx="56166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Будівля основного приміщення школи  була введена у експлуатацію  в 1987 році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Picture 2" descr="D:\АРХИВ 2018\АРХИВ 2\ТЕЛЕФОН 2\2018-05-25 09.14.3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67944" cy="4653136"/>
          </a:xfrm>
          <a:prstGeom prst="rect">
            <a:avLst/>
          </a:prstGeom>
          <a:noFill/>
        </p:spPr>
      </p:pic>
      <p:pic>
        <p:nvPicPr>
          <p:cNvPr id="2051" name="Picture 3" descr="D:\АРХИВ 2018\АРХИВ 2\ТЕЛЕФОН 2\IMG_20180525_09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2408" y="0"/>
            <a:ext cx="5071592" cy="4695256"/>
          </a:xfrm>
          <a:prstGeom prst="rect">
            <a:avLst/>
          </a:prstGeom>
          <a:noFill/>
        </p:spPr>
      </p:pic>
      <p:pic>
        <p:nvPicPr>
          <p:cNvPr id="1026" name="Picture 2" descr="D:\АРХИВ 2017\ТЕЛЕФОН\IMG_20171228_1017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3501008"/>
            <a:ext cx="4725144" cy="3356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52331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go3.imgsmail.ru/imgpreview?key=6eb17272616474c7&amp;mb=imgdb_preview_2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"/>
            <a:ext cx="9144000" cy="6857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93872852"/>
              </p:ext>
            </p:extLst>
          </p:nvPr>
        </p:nvGraphicFramePr>
        <p:xfrm>
          <a:off x="467544" y="404664"/>
          <a:ext cx="8424936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995936" y="1412776"/>
            <a:ext cx="5011470" cy="544522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uk-UA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1.Якісна </a:t>
            </a:r>
            <a:r>
              <a:rPr lang="uk-UA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загальноосвітня підготовка учнів на рівні державних стандартів на основі інноваційних технологій навчання. </a:t>
            </a:r>
            <a:endParaRPr lang="ru-RU" sz="1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Системне </a:t>
            </a:r>
            <a:r>
              <a:rPr lang="uk-UA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 інформаційно-комунікативних технологій в навчально-виховному процесі, методичній та управлінській діяльності. </a:t>
            </a:r>
            <a:endParaRPr lang="uk-UA" sz="16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uk-UA" sz="16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Розвиток </a:t>
            </a:r>
            <a:r>
              <a:rPr lang="uk-UA" sz="1600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і реалізація індивідуальних творчих можливостей в навчальній та позакласній діяльності </a:t>
            </a:r>
            <a:endParaRPr lang="ru-RU" sz="1600" dirty="0">
              <a:solidFill>
                <a:srgbClr val="7030A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6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 </a:t>
            </a:r>
            <a:r>
              <a:rPr lang="uk-UA" sz="1600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Збереження психічного і фізичного здоров’я учнів. </a:t>
            </a:r>
            <a:endParaRPr lang="ru-RU" sz="1600" dirty="0">
              <a:solidFill>
                <a:srgbClr val="7030A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6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5.Формування </a:t>
            </a:r>
            <a:r>
              <a:rPr lang="uk-UA" sz="1600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соціальної свідомості учнів в процесі громадянського виховання та реалізації соціальних проектів, актуальних для територіальної </a:t>
            </a:r>
            <a:r>
              <a:rPr lang="uk-UA" sz="16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громади.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6.Посилення </a:t>
            </a:r>
            <a:r>
              <a:rPr lang="ru-RU" sz="1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батьками;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16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Працювати</a:t>
            </a:r>
            <a:r>
              <a:rPr lang="ru-RU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sz="1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покращенням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матеріально-технічної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>
                <a:solidFill>
                  <a:srgbClr val="7030A0"/>
                </a:solidFill>
              </a:rPr>
              <a:t> </a:t>
            </a:r>
          </a:p>
          <a:p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3779912" y="0"/>
            <a:ext cx="5024826" cy="1440160"/>
          </a:xfrm>
          <a:prstGeom prst="downArrowCallou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Основні шляхи реалізації розвитку та поліпшення роботи </a:t>
            </a:r>
          </a:p>
          <a:p>
            <a:pPr algn="ctr"/>
            <a:r>
              <a:rPr lang="uk-UA" sz="2000" b="1" dirty="0" err="1" smtClean="0"/>
              <a:t>Верхньодуванської</a:t>
            </a:r>
            <a:r>
              <a:rPr lang="uk-UA" sz="2000" b="1" dirty="0" smtClean="0"/>
              <a:t> ЗОШ І – ІІІ ст.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1684791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edsovet.su/_ld/265/923191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3017592"/>
              </p:ext>
            </p:extLst>
          </p:nvPr>
        </p:nvGraphicFramePr>
        <p:xfrm>
          <a:off x="0" y="116632"/>
          <a:ext cx="914400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Шестиугольник 4"/>
          <p:cNvSpPr/>
          <p:nvPr/>
        </p:nvSpPr>
        <p:spPr>
          <a:xfrm>
            <a:off x="3203848" y="2492895"/>
            <a:ext cx="2733747" cy="2158961"/>
          </a:xfrm>
          <a:prstGeom prst="hexagon">
            <a:avLst/>
          </a:prstGeom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>Очікувані результати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8586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ПЛАНИ НА МАЙБУТНЄ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Picture 2" descr="C:\Users\007\Pictures\ПРАВО\slajd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0688" y="1243013"/>
            <a:ext cx="5762625" cy="4371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827584" y="138677"/>
            <a:ext cx="7074532" cy="6518496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2656"/>
            <a:ext cx="9783403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84411"/>
            <a:ext cx="5544616" cy="5632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7957194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84784"/>
            <a:ext cx="7848872" cy="4437113"/>
          </a:xfrm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0952331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0"/>
            <a:ext cx="2483768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 fontScale="90000"/>
          </a:bodyPr>
          <a:lstStyle/>
          <a:p>
            <a:r>
              <a:rPr lang="uk-UA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uk-UA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uk-UA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uk-UA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uk-UA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ДЯКУЮ </a:t>
            </a:r>
            <a:br>
              <a:rPr lang="uk-UA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ЗА УВАГУ!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066379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96" y="3709875"/>
            <a:ext cx="3027645" cy="2270734"/>
          </a:xfrm>
          <a:prstGeom prst="rect">
            <a:avLst/>
          </a:prstGeom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"/>
            <a:ext cx="2771800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155" y="2887935"/>
            <a:ext cx="2966845" cy="22251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786" y="1197488"/>
            <a:ext cx="3271874" cy="24539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Навчальні кабінети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62" y="1478060"/>
            <a:ext cx="3478924" cy="2541936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841" y="3643799"/>
            <a:ext cx="3203848" cy="24028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996" y="4941168"/>
            <a:ext cx="2802003" cy="19168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0149" y="274638"/>
            <a:ext cx="6562212" cy="1143000"/>
          </a:xfrm>
        </p:spPr>
        <p:txBody>
          <a:bodyPr>
            <a:noAutofit/>
          </a:bodyPr>
          <a:lstStyle/>
          <a:p>
            <a:r>
              <a:rPr lang="uk-UA" sz="4000" b="1" i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 освітнього </a:t>
            </a:r>
            <a:br>
              <a:rPr lang="uk-UA" sz="4000" b="1" i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i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процесу</a:t>
            </a:r>
            <a:endParaRPr lang="ru-RU" sz="4000" dirty="0">
              <a:ln>
                <a:solidFill>
                  <a:srgbClr val="00B0F0"/>
                </a:solidFill>
              </a:ln>
            </a:endParaRPr>
          </a:p>
        </p:txBody>
      </p:sp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19672" y="2132856"/>
            <a:ext cx="6203032" cy="3921299"/>
          </a:xfrm>
        </p:spPr>
        <p:txBody>
          <a:bodyPr/>
          <a:lstStyle/>
          <a:p>
            <a:r>
              <a:rPr lang="ru-RU" sz="4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одна </a:t>
            </a:r>
            <a:r>
              <a:rPr lang="ru-RU" sz="4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пелюсток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тієї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квітки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зветься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вихованням</a:t>
            </a: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>
              <a:buNone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В.О.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Сухомлинський</a:t>
            </a:r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15140" y="0"/>
            <a:ext cx="2428860" cy="400050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195736" cy="400050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Адміністративний склад </a:t>
            </a:r>
            <a:b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</a:br>
            <a:r>
              <a:rPr lang="uk-UA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Верхньодуванської</a:t>
            </a: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  ЗОШ </a:t>
            </a:r>
            <a:b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</a:b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І-ІІІ ст. </a:t>
            </a:r>
            <a:endParaRPr lang="ru-RU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00298" cy="40005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20272" y="-1"/>
            <a:ext cx="2123728" cy="400050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916832"/>
            <a:ext cx="4355976" cy="455236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/>
            </a:r>
            <a:b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</a:br>
            <a:r>
              <a:rPr lang="uk-UA" sz="2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В. о. директора  школи </a:t>
            </a: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/>
            </a:r>
            <a:b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</a:b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b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</a:br>
            <a:r>
              <a:rPr lang="uk-UA" sz="2000" b="1" dirty="0" err="1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Кондратьєва</a:t>
            </a:r>
            <a:r>
              <a:rPr lang="uk-UA" sz="2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  Тетяна Михайлівна, </a:t>
            </a: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/>
            </a:r>
            <a:b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</a:br>
            <a:r>
              <a:rPr lang="uk-UA" sz="2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1964 </a:t>
            </a: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року народження,</a:t>
            </a:r>
            <a:b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</a:b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освіта вища педагогічна, </a:t>
            </a:r>
            <a:b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</a:b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за фахом </a:t>
            </a:r>
            <a:r>
              <a:rPr lang="uk-UA" sz="2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– учитель початкових класів,  </a:t>
            </a: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/>
            </a:r>
            <a:b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</a:b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педагогічний стаж   </a:t>
            </a:r>
            <a:r>
              <a:rPr lang="uk-UA" sz="2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20 років </a:t>
            </a: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; </a:t>
            </a:r>
            <a:b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</a:b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працює на посаді директора з </a:t>
            </a:r>
            <a:r>
              <a:rPr lang="uk-UA" sz="20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29.10.2018 </a:t>
            </a:r>
            <a:r>
              <a:rPr lang="uk-UA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>року;</a:t>
            </a:r>
            <a:r>
              <a:rPr lang="ru-RU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  <a:t/>
            </a:r>
            <a:br>
              <a:rPr lang="ru-RU" sz="2000" b="1" dirty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Monotype Corsiva" panose="03010101010201010101" pitchFamily="66" charset="0"/>
              </a:rPr>
            </a:br>
            <a:endParaRPr lang="ru-RU" sz="2000" dirty="0">
              <a:solidFill>
                <a:srgbClr val="006600"/>
              </a:solidFill>
            </a:endParaRPr>
          </a:p>
        </p:txBody>
      </p:sp>
      <p:pic>
        <p:nvPicPr>
          <p:cNvPr id="1026" name="Picture 2" descr="C:\Users\User\Desktop\Новая папка\IMG_20181220_08585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7" y="1556792"/>
            <a:ext cx="4764128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730</TotalTime>
  <Words>792</Words>
  <Application>Microsoft Office PowerPoint</Application>
  <PresentationFormat>Экран (4:3)</PresentationFormat>
  <Paragraphs>136</Paragraphs>
  <Slides>56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1</vt:lpstr>
      <vt:lpstr>Заголовок</vt:lpstr>
      <vt:lpstr>Основа діяльності школи –  діючі законодавчі та освітні  нормативні документи України</vt:lpstr>
      <vt:lpstr>Внутрішні нормативні  документи, що регламентують діяльність закладу:</vt:lpstr>
      <vt:lpstr>Мета роботи школи:</vt:lpstr>
      <vt:lpstr>Матеріально-технічна база </vt:lpstr>
      <vt:lpstr>Навчальні кабінети</vt:lpstr>
      <vt:lpstr>Організація освітнього  процесу</vt:lpstr>
      <vt:lpstr>Презентация PowerPoint</vt:lpstr>
      <vt:lpstr> В. о. директора  школи    Кондратьєва  Тетяна Михайлівна,  1964 року народження, освіта вища педагогічна,  за фахом – учитель початкових класів,   педагогічний стаж   20 років ;  працює на посаді директора з 29.10.2018 року; </vt:lpstr>
      <vt:lpstr>Укомплектованість  школи педагогічними кадрами</vt:lpstr>
      <vt:lpstr>Презентация PowerPoint</vt:lpstr>
      <vt:lpstr>Освітній рівень педагогічних працівників</vt:lpstr>
      <vt:lpstr>Віковий склад педагогів</vt:lpstr>
      <vt:lpstr>Кваліфікація педагогів</vt:lpstr>
      <vt:lpstr>Атестація –  ріст професійної майстерності вчителя, забезпечення ефективності навчально-виховного процесу</vt:lpstr>
      <vt:lpstr>Презентация PowerPoint</vt:lpstr>
      <vt:lpstr>Презентация PowerPoint</vt:lpstr>
      <vt:lpstr>  «Гарний учитель може  навчити інших  навіть тому,  чого сам не вміє». </vt:lpstr>
      <vt:lpstr>Презентация PowerPoint</vt:lpstr>
      <vt:lpstr>Інтегрування звичайного уроку з  комп'ютером дозволяє вчителю  здійснювати процес навчання  більш цікавим та інтенсивним </vt:lpstr>
      <vt:lpstr>Презентация PowerPoint</vt:lpstr>
      <vt:lpstr>Презентация PowerPoint</vt:lpstr>
      <vt:lpstr> Сучасний урок:  співпраця вчителя і учня</vt:lpstr>
      <vt:lpstr>Презентация PowerPoint</vt:lpstr>
      <vt:lpstr>Основні напрямки методичної роботи</vt:lpstr>
      <vt:lpstr>Структура методичної роботи</vt:lpstr>
      <vt:lpstr>Форми методичної роботи</vt:lpstr>
      <vt:lpstr>Презентация PowerPoint</vt:lpstr>
      <vt:lpstr>Тиждень української мови</vt:lpstr>
      <vt:lpstr>Тиждень історії та  првознавства</vt:lpstr>
      <vt:lpstr>Тиждень фізичної культури</vt:lpstr>
      <vt:lpstr>Навчальні досягнення учнів у  2015-2017 навчальних роках</vt:lpstr>
      <vt:lpstr>Рівень навчальних досягнень учнів класів за результатами ДПА  2017-2018 н.р. 4 клас</vt:lpstr>
      <vt:lpstr>   Рівень навчальних досягнень учнів класів за результатами ДПА  2017-2018 н.р. 9 клас </vt:lpstr>
      <vt:lpstr>Рівень навчальних досягнень учнів класів за результатами ЗНО 2017-2018 н. р. 11</vt:lpstr>
      <vt:lpstr>Фактори, що впливають на якість знань учнів </vt:lpstr>
      <vt:lpstr>Презентация PowerPoint</vt:lpstr>
      <vt:lpstr>Презентация PowerPoint</vt:lpstr>
      <vt:lpstr>В школі діє шкільний музей  Шевченківська світлиця та бібліотека</vt:lpstr>
      <vt:lpstr>Презентация PowerPoint</vt:lpstr>
      <vt:lpstr>Презентация PowerPoint</vt:lpstr>
      <vt:lpstr>Управлінська діяльність  спрямована на виконання завдань:</vt:lpstr>
      <vt:lpstr>Презентация PowerPoint</vt:lpstr>
      <vt:lpstr>Верхньодуванська  ЗОШ І – ІІІ ст.</vt:lpstr>
      <vt:lpstr>Презентация PowerPoint</vt:lpstr>
      <vt:lpstr>Організація харчування – основа здоров'я й інтелектуального розвитку</vt:lpstr>
      <vt:lpstr>Презентация PowerPoint</vt:lpstr>
      <vt:lpstr>Презентация PowerPoint</vt:lpstr>
      <vt:lpstr>Наші традиції</vt:lpstr>
      <vt:lpstr>Презентация PowerPoint</vt:lpstr>
      <vt:lpstr>Презентация PowerPoint</vt:lpstr>
      <vt:lpstr>Презентация PowerPoint</vt:lpstr>
      <vt:lpstr>ПЛАНИ НА МАЙБУТНЄ</vt:lpstr>
      <vt:lpstr>Презентация PowerPoint</vt:lpstr>
      <vt:lpstr>Презентация PowerPoint</vt:lpstr>
      <vt:lpstr>    ДЯКУЮ  ЗА УВАГУ!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007</dc:creator>
  <cp:lastModifiedBy>DNA7 X86</cp:lastModifiedBy>
  <cp:revision>78</cp:revision>
  <dcterms:created xsi:type="dcterms:W3CDTF">2018-12-17T17:32:59Z</dcterms:created>
  <dcterms:modified xsi:type="dcterms:W3CDTF">2018-12-21T10:29:40Z</dcterms:modified>
</cp:coreProperties>
</file>